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6"/>
  </p:notesMasterIdLst>
  <p:handoutMasterIdLst>
    <p:handoutMasterId r:id="rId17"/>
  </p:handoutMasterIdLst>
  <p:sldIdLst>
    <p:sldId id="282" r:id="rId2"/>
    <p:sldId id="283" r:id="rId3"/>
    <p:sldId id="284" r:id="rId4"/>
    <p:sldId id="272" r:id="rId5"/>
    <p:sldId id="271" r:id="rId6"/>
    <p:sldId id="273" r:id="rId7"/>
    <p:sldId id="274" r:id="rId8"/>
    <p:sldId id="275" r:id="rId9"/>
    <p:sldId id="277" r:id="rId10"/>
    <p:sldId id="276" r:id="rId11"/>
    <p:sldId id="278" r:id="rId12"/>
    <p:sldId id="279" r:id="rId13"/>
    <p:sldId id="280" r:id="rId14"/>
    <p:sldId id="281" r:id="rId15"/>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DBF1"/>
    <a:srgbClr val="5C6970"/>
    <a:srgbClr val="43C0FF"/>
    <a:srgbClr val="008ED3"/>
    <a:srgbClr val="79736D"/>
    <a:srgbClr val="0D131A"/>
    <a:srgbClr val="0083C3"/>
    <a:srgbClr val="0085CA"/>
    <a:srgbClr val="2D29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25"/>
    <p:restoredTop sz="94595"/>
  </p:normalViewPr>
  <p:slideViewPr>
    <p:cSldViewPr snapToGrid="0">
      <p:cViewPr varScale="1">
        <p:scale>
          <a:sx n="144" d="100"/>
          <a:sy n="144" d="100"/>
        </p:scale>
        <p:origin x="594" y="102"/>
      </p:cViewPr>
      <p:guideLst>
        <p:guide orient="horz" pos="1620"/>
        <p:guide pos="2880"/>
      </p:guideLst>
    </p:cSldViewPr>
  </p:slideViewPr>
  <p:notesTextViewPr>
    <p:cViewPr>
      <p:scale>
        <a:sx n="1" d="1"/>
        <a:sy n="1" d="1"/>
      </p:scale>
      <p:origin x="0" y="0"/>
    </p:cViewPr>
  </p:notesTextViewPr>
  <p:notesViewPr>
    <p:cSldViewPr snapToGrid="0">
      <p:cViewPr varScale="1">
        <p:scale>
          <a:sx n="84" d="100"/>
          <a:sy n="84" d="100"/>
        </p:scale>
        <p:origin x="-3804" y="-90"/>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B53FA6F-752D-413D-8671-8023634ABE2B}" type="datetimeFigureOut">
              <a:rPr lang="zh-TW" altLang="en-US" smtClean="0"/>
              <a:t>2022/12/8</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7250E4-CE39-4108-9B1F-4708F065F194}" type="slidenum">
              <a:rPr lang="zh-TW" altLang="en-US" smtClean="0"/>
              <a:t>‹#›</a:t>
            </a:fld>
            <a:endParaRPr lang="zh-TW" altLang="en-US"/>
          </a:p>
        </p:txBody>
      </p:sp>
    </p:spTree>
    <p:extLst>
      <p:ext uri="{BB962C8B-B14F-4D97-AF65-F5344CB8AC3E}">
        <p14:creationId xmlns:p14="http://schemas.microsoft.com/office/powerpoint/2010/main" val="3440477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DC51C-E7D2-374D-9A3D-CDCF254C7A0D}" type="datetimeFigureOut">
              <a:rPr kumimoji="1" lang="zh-TW" altLang="en-US" smtClean="0"/>
              <a:t>2022/12/8</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2F770E-C2B0-004C-A5BC-FB4976466ABD}" type="slidenum">
              <a:rPr kumimoji="1" lang="zh-TW" altLang="en-US" smtClean="0"/>
              <a:t>‹#›</a:t>
            </a:fld>
            <a:endParaRPr kumimoji="1" lang="zh-TW" altLang="en-US"/>
          </a:p>
        </p:txBody>
      </p:sp>
    </p:spTree>
    <p:extLst>
      <p:ext uri="{BB962C8B-B14F-4D97-AF65-F5344CB8AC3E}">
        <p14:creationId xmlns:p14="http://schemas.microsoft.com/office/powerpoint/2010/main" val="3107865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page in white">
    <p:spTree>
      <p:nvGrpSpPr>
        <p:cNvPr id="1" name=""/>
        <p:cNvGrpSpPr/>
        <p:nvPr/>
      </p:nvGrpSpPr>
      <p:grpSpPr>
        <a:xfrm>
          <a:off x="0" y="0"/>
          <a:ext cx="0" cy="0"/>
          <a:chOff x="0" y="0"/>
          <a:chExt cx="0" cy="0"/>
        </a:xfrm>
      </p:grpSpPr>
      <p:sp>
        <p:nvSpPr>
          <p:cNvPr id="28" name="圖片版面配置區 3"/>
          <p:cNvSpPr>
            <a:spLocks noGrp="1"/>
          </p:cNvSpPr>
          <p:nvPr>
            <p:ph type="pic" sz="quarter" idx="19"/>
          </p:nvPr>
        </p:nvSpPr>
        <p:spPr>
          <a:xfrm>
            <a:off x="5036694" y="322647"/>
            <a:ext cx="1604409" cy="2011290"/>
          </a:xfrm>
          <a:prstGeom prst="rect">
            <a:avLst/>
          </a:prstGeom>
        </p:spPr>
        <p:txBody>
          <a:bodyPr/>
          <a:lstStyle>
            <a:lvl1pPr marL="0" indent="0">
              <a:buNone/>
              <a:defRPr sz="1800"/>
            </a:lvl1pPr>
          </a:lstStyle>
          <a:p>
            <a:endParaRPr lang="zh-TW" altLang="en-US" dirty="0"/>
          </a:p>
        </p:txBody>
      </p:sp>
      <p:sp>
        <p:nvSpPr>
          <p:cNvPr id="4" name="圖片版面配置區 3"/>
          <p:cNvSpPr>
            <a:spLocks noGrp="1"/>
          </p:cNvSpPr>
          <p:nvPr>
            <p:ph type="pic" sz="quarter" idx="18"/>
          </p:nvPr>
        </p:nvSpPr>
        <p:spPr>
          <a:xfrm>
            <a:off x="848405" y="2994041"/>
            <a:ext cx="2990850" cy="1817688"/>
          </a:xfrm>
          <a:prstGeom prst="rect">
            <a:avLst/>
          </a:prstGeom>
        </p:spPr>
        <p:txBody>
          <a:bodyPr/>
          <a:lstStyle>
            <a:lvl1pPr marL="0" indent="0">
              <a:buNone/>
              <a:defRPr sz="1800"/>
            </a:lvl1pPr>
          </a:lstStyle>
          <a:p>
            <a:endParaRPr lang="zh-TW" altLang="en-US" dirty="0"/>
          </a:p>
        </p:txBody>
      </p:sp>
      <p:grpSp>
        <p:nvGrpSpPr>
          <p:cNvPr id="9" name="群組 22"/>
          <p:cNvGrpSpPr>
            <a:grpSpLocks/>
          </p:cNvGrpSpPr>
          <p:nvPr userDrawn="1"/>
        </p:nvGrpSpPr>
        <p:grpSpPr bwMode="auto">
          <a:xfrm>
            <a:off x="7508701" y="4660101"/>
            <a:ext cx="1571264" cy="429052"/>
            <a:chOff x="7349791" y="4835638"/>
            <a:chExt cx="1570930" cy="427787"/>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l="71722" b="-27812"/>
            <a:stretch>
              <a:fillRect/>
            </a:stretch>
          </p:blipFill>
          <p:spPr bwMode="auto">
            <a:xfrm>
              <a:off x="7615249" y="4835638"/>
              <a:ext cx="1175772" cy="30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文字方塊 10"/>
            <p:cNvSpPr txBox="1"/>
            <p:nvPr/>
          </p:nvSpPr>
          <p:spPr>
            <a:xfrm>
              <a:off x="7349791" y="5079304"/>
              <a:ext cx="1570930" cy="184121"/>
            </a:xfrm>
            <a:prstGeom prst="rect">
              <a:avLst/>
            </a:prstGeom>
            <a:noFill/>
          </p:spPr>
          <p:txBody>
            <a:bodyPr wrap="none">
              <a:spAutoFit/>
            </a:bodyPr>
            <a:lstStyle/>
            <a:p>
              <a:pPr eaLnBrk="1" fontAlgn="auto" hangingPunct="1">
                <a:spcBef>
                  <a:spcPts val="0"/>
                </a:spcBef>
                <a:spcAft>
                  <a:spcPts val="0"/>
                </a:spcAft>
                <a:defRPr/>
              </a:pPr>
              <a:r>
                <a:rPr lang="en-US" altLang="zh-TW" sz="600" i="1" dirty="0">
                  <a:latin typeface="+mj-lt"/>
                  <a:ea typeface="Noto Sans Sinhala ExtCond Thin" panose="020B0206040504020204" pitchFamily="34"/>
                  <a:cs typeface="Noto Sans Arabic Cond ExtLt" panose="020B0306040504020204" pitchFamily="34"/>
                </a:rPr>
                <a:t>Copyright © Lumens. All rights reserved.</a:t>
              </a:r>
              <a:endParaRPr lang="zh-TW" altLang="en-US" sz="600" i="1" dirty="0">
                <a:latin typeface="+mj-lt"/>
                <a:cs typeface="Noto Sans Arabic Cond ExtLt" panose="020B0306040504020204" pitchFamily="34"/>
              </a:endParaRPr>
            </a:p>
          </p:txBody>
        </p:sp>
      </p:grpSp>
      <p:sp>
        <p:nvSpPr>
          <p:cNvPr id="7" name="矩形 6"/>
          <p:cNvSpPr/>
          <p:nvPr userDrawn="1"/>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版面配置區 10"/>
          <p:cNvSpPr>
            <a:spLocks noGrp="1"/>
          </p:cNvSpPr>
          <p:nvPr>
            <p:ph type="body" sz="quarter" idx="13" hasCustomPrompt="1"/>
          </p:nvPr>
        </p:nvSpPr>
        <p:spPr>
          <a:xfrm>
            <a:off x="793463" y="359240"/>
            <a:ext cx="3049289" cy="461665"/>
          </a:xfrm>
          <a:prstGeom prst="rect">
            <a:avLst/>
          </a:prstGeom>
        </p:spPr>
        <p:txBody>
          <a:bodyPr wrap="square">
            <a:spAutoFit/>
          </a:bodyPr>
          <a:lstStyle>
            <a:lvl1pPr marL="0" indent="0">
              <a:buNone/>
              <a:defRPr lang="zh-TW" altLang="en-US" sz="2400" b="1" dirty="0">
                <a:solidFill>
                  <a:srgbClr val="0070C0"/>
                </a:solidFill>
                <a:latin typeface="Arial" pitchFamily="34" charset="0"/>
                <a:cs typeface="Arial" pitchFamily="34" charset="0"/>
              </a:defRPr>
            </a:lvl1pPr>
          </a:lstStyle>
          <a:p>
            <a:pPr marL="0" lvl="0">
              <a:spcAft>
                <a:spcPts val="600"/>
              </a:spcAft>
            </a:pPr>
            <a:r>
              <a:rPr lang="en-US" altLang="zh-TW" dirty="0"/>
              <a:t>Page Title</a:t>
            </a:r>
            <a:endParaRPr lang="zh-TW" altLang="en-US" dirty="0"/>
          </a:p>
        </p:txBody>
      </p:sp>
      <p:sp>
        <p:nvSpPr>
          <p:cNvPr id="12" name="文字版面配置區 11"/>
          <p:cNvSpPr>
            <a:spLocks noGrp="1"/>
          </p:cNvSpPr>
          <p:nvPr>
            <p:ph type="body" sz="quarter" idx="15" hasCustomPrompt="1"/>
          </p:nvPr>
        </p:nvSpPr>
        <p:spPr>
          <a:xfrm>
            <a:off x="848405" y="1664127"/>
            <a:ext cx="2344501" cy="1089006"/>
          </a:xfrm>
          <a:prstGeom prst="rect">
            <a:avLst/>
          </a:prstGeom>
        </p:spPr>
        <p:txBody>
          <a:bodyPr/>
          <a:lstStyle>
            <a:lvl1pPr marL="0" indent="0">
              <a:buNone/>
              <a:defRPr lang="zh-TW" altLang="en-US" sz="800" dirty="0"/>
            </a:lvl1pPr>
            <a:lvl2pPr>
              <a:defRPr sz="1200"/>
            </a:lvl2pPr>
            <a:lvl3pPr>
              <a:defRPr sz="1200"/>
            </a:lvl3pPr>
            <a:lvl4pPr>
              <a:defRPr sz="1200"/>
            </a:lvl4pPr>
            <a:lvl5pPr>
              <a:defRPr sz="1200"/>
            </a:lvl5pPr>
          </a:lstStyle>
          <a:p>
            <a:pPr lvl="0"/>
            <a:r>
              <a:rPr lang="en-US" altLang="zh-TW" dirty="0"/>
              <a:t>content</a:t>
            </a:r>
            <a:endParaRPr lang="zh-TW" altLang="en-US" dirty="0"/>
          </a:p>
        </p:txBody>
      </p:sp>
      <p:sp>
        <p:nvSpPr>
          <p:cNvPr id="20" name="文字版面配置區 11"/>
          <p:cNvSpPr>
            <a:spLocks noGrp="1"/>
          </p:cNvSpPr>
          <p:nvPr>
            <p:ph type="body" sz="quarter" idx="16" hasCustomPrompt="1"/>
          </p:nvPr>
        </p:nvSpPr>
        <p:spPr>
          <a:xfrm>
            <a:off x="6764040" y="885668"/>
            <a:ext cx="2154088" cy="1089006"/>
          </a:xfrm>
          <a:prstGeom prst="rect">
            <a:avLst/>
          </a:prstGeom>
        </p:spPr>
        <p:txBody>
          <a:bodyPr/>
          <a:lstStyle>
            <a:lvl1pPr marL="0" indent="0">
              <a:buNone/>
              <a:defRPr lang="zh-TW" altLang="en-US" sz="800" dirty="0"/>
            </a:lvl1pPr>
            <a:lvl2pPr>
              <a:defRPr sz="1200"/>
            </a:lvl2pPr>
            <a:lvl3pPr>
              <a:defRPr sz="1200"/>
            </a:lvl3pPr>
            <a:lvl4pPr>
              <a:defRPr sz="1200"/>
            </a:lvl4pPr>
            <a:lvl5pPr>
              <a:defRPr sz="1200"/>
            </a:lvl5pPr>
          </a:lstStyle>
          <a:p>
            <a:pPr lvl="0"/>
            <a:r>
              <a:rPr lang="en-US" altLang="zh-TW" dirty="0"/>
              <a:t>content</a:t>
            </a:r>
            <a:endParaRPr lang="zh-TW" altLang="en-US" dirty="0"/>
          </a:p>
        </p:txBody>
      </p:sp>
      <p:sp>
        <p:nvSpPr>
          <p:cNvPr id="21" name="文字版面配置區 11"/>
          <p:cNvSpPr>
            <a:spLocks noGrp="1"/>
          </p:cNvSpPr>
          <p:nvPr>
            <p:ph type="body" sz="quarter" idx="17" hasCustomPrompt="1"/>
          </p:nvPr>
        </p:nvSpPr>
        <p:spPr>
          <a:xfrm>
            <a:off x="5036695" y="2473350"/>
            <a:ext cx="2145156" cy="612750"/>
          </a:xfrm>
          <a:prstGeom prst="rect">
            <a:avLst/>
          </a:prstGeom>
        </p:spPr>
        <p:txBody>
          <a:bodyPr/>
          <a:lstStyle>
            <a:lvl1pPr marL="0" indent="0">
              <a:buNone/>
              <a:defRPr lang="zh-TW" altLang="en-US" sz="800" dirty="0"/>
            </a:lvl1pPr>
            <a:lvl2pPr>
              <a:defRPr sz="1200"/>
            </a:lvl2pPr>
            <a:lvl3pPr>
              <a:defRPr sz="1200"/>
            </a:lvl3pPr>
            <a:lvl4pPr>
              <a:defRPr sz="1200"/>
            </a:lvl4pPr>
            <a:lvl5pPr>
              <a:defRPr sz="1200"/>
            </a:lvl5pPr>
          </a:lstStyle>
          <a:p>
            <a:pPr lvl="0"/>
            <a:r>
              <a:rPr lang="en-US" altLang="zh-TW" dirty="0"/>
              <a:t>content</a:t>
            </a:r>
            <a:endParaRPr lang="zh-TW" altLang="en-US" dirty="0"/>
          </a:p>
        </p:txBody>
      </p:sp>
      <p:sp>
        <p:nvSpPr>
          <p:cNvPr id="29" name="圖片版面配置區 3"/>
          <p:cNvSpPr>
            <a:spLocks noGrp="1"/>
          </p:cNvSpPr>
          <p:nvPr>
            <p:ph type="pic" sz="quarter" idx="20"/>
          </p:nvPr>
        </p:nvSpPr>
        <p:spPr>
          <a:xfrm>
            <a:off x="7313719" y="2134170"/>
            <a:ext cx="1604409" cy="2323530"/>
          </a:xfrm>
          <a:prstGeom prst="rect">
            <a:avLst/>
          </a:prstGeom>
        </p:spPr>
        <p:txBody>
          <a:bodyPr/>
          <a:lstStyle>
            <a:lvl1pPr marL="0" indent="0">
              <a:buNone/>
              <a:defRPr sz="1800"/>
            </a:lvl1pPr>
          </a:lstStyle>
          <a:p>
            <a:endParaRPr lang="zh-TW" altLang="en-US" dirty="0"/>
          </a:p>
        </p:txBody>
      </p:sp>
      <p:sp>
        <p:nvSpPr>
          <p:cNvPr id="30" name="文字版面配置區 11"/>
          <p:cNvSpPr>
            <a:spLocks noGrp="1"/>
          </p:cNvSpPr>
          <p:nvPr>
            <p:ph type="body" sz="quarter" idx="21" hasCustomPrompt="1"/>
          </p:nvPr>
        </p:nvSpPr>
        <p:spPr>
          <a:xfrm>
            <a:off x="5036695" y="3206774"/>
            <a:ext cx="2145156" cy="1604955"/>
          </a:xfrm>
          <a:prstGeom prst="rect">
            <a:avLst/>
          </a:prstGeom>
        </p:spPr>
        <p:txBody>
          <a:bodyPr/>
          <a:lstStyle>
            <a:lvl1pPr marL="0" indent="0">
              <a:buNone/>
              <a:defRPr lang="en-US" altLang="zh-TW" sz="800" i="1" kern="1200" dirty="0">
                <a:solidFill>
                  <a:schemeClr val="accent5"/>
                </a:solidFill>
                <a:latin typeface="+mn-lt"/>
                <a:ea typeface="+mn-ea"/>
                <a:cs typeface="+mn-cs"/>
              </a:defRPr>
            </a:lvl1pPr>
            <a:lvl2pPr>
              <a:defRPr sz="1200"/>
            </a:lvl2pPr>
            <a:lvl3pPr>
              <a:defRPr sz="1200"/>
            </a:lvl3pPr>
            <a:lvl4pPr>
              <a:defRPr sz="1200"/>
            </a:lvl4pPr>
            <a:lvl5pPr>
              <a:defRPr sz="1200"/>
            </a:lvl5pPr>
          </a:lstStyle>
          <a:p>
            <a:pPr lvl="0"/>
            <a:r>
              <a:rPr lang="en-US" altLang="zh-TW" dirty="0" smtClean="0"/>
              <a:t>Customer Testimonial</a:t>
            </a:r>
            <a:endParaRPr lang="en-US" altLang="zh-TW" dirty="0"/>
          </a:p>
        </p:txBody>
      </p:sp>
      <p:sp>
        <p:nvSpPr>
          <p:cNvPr id="31" name="圖片版面配置區 3"/>
          <p:cNvSpPr>
            <a:spLocks noGrp="1"/>
          </p:cNvSpPr>
          <p:nvPr>
            <p:ph type="pic" sz="quarter" idx="22" hasCustomPrompt="1"/>
          </p:nvPr>
        </p:nvSpPr>
        <p:spPr>
          <a:xfrm>
            <a:off x="3324774" y="1061813"/>
            <a:ext cx="1466301" cy="1691320"/>
          </a:xfrm>
          <a:prstGeom prst="rect">
            <a:avLst/>
          </a:prstGeom>
        </p:spPr>
        <p:txBody>
          <a:bodyPr/>
          <a:lstStyle>
            <a:lvl1pPr marL="0" indent="0">
              <a:buNone/>
              <a:defRPr sz="1100"/>
            </a:lvl1pPr>
          </a:lstStyle>
          <a:p>
            <a:r>
              <a:rPr lang="en-US" altLang="zh-TW" dirty="0" smtClean="0"/>
              <a:t>Product Image</a:t>
            </a:r>
            <a:endParaRPr lang="zh-TW" altLang="en-US" dirty="0"/>
          </a:p>
        </p:txBody>
      </p:sp>
      <p:cxnSp>
        <p:nvCxnSpPr>
          <p:cNvPr id="33" name="直線接點 32"/>
          <p:cNvCxnSpPr/>
          <p:nvPr userDrawn="1"/>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文字版面配置區 11"/>
          <p:cNvSpPr>
            <a:spLocks noGrp="1"/>
          </p:cNvSpPr>
          <p:nvPr>
            <p:ph type="body" sz="quarter" idx="23" hasCustomPrompt="1"/>
          </p:nvPr>
        </p:nvSpPr>
        <p:spPr>
          <a:xfrm rot="16200000">
            <a:off x="-810967" y="1211764"/>
            <a:ext cx="2154088" cy="449042"/>
          </a:xfrm>
          <a:prstGeom prst="rect">
            <a:avLst/>
          </a:prstGeom>
        </p:spPr>
        <p:txBody>
          <a:bodyPr/>
          <a:lstStyle>
            <a:lvl1pPr marL="0" indent="0" algn="r" defTabSz="914400" rtl="0" eaLnBrk="1" latinLnBrk="0" hangingPunct="1">
              <a:buNone/>
              <a:defRPr lang="en-US" altLang="zh-TW" sz="900" b="1" dirty="0">
                <a:solidFill>
                  <a:schemeClr val="bg1"/>
                </a:solidFill>
              </a:defRPr>
            </a:lvl1pPr>
            <a:lvl2pPr>
              <a:defRPr sz="1200"/>
            </a:lvl2pPr>
            <a:lvl3pPr>
              <a:defRPr sz="1200"/>
            </a:lvl3pPr>
            <a:lvl4pPr>
              <a:defRPr sz="1200"/>
            </a:lvl4pPr>
            <a:lvl5pPr>
              <a:defRPr sz="1200"/>
            </a:lvl5pPr>
          </a:lstStyle>
          <a:p>
            <a:pPr lvl="0"/>
            <a:r>
              <a:rPr lang="en-US" altLang="zh-TW" dirty="0" smtClean="0"/>
              <a:t>Success Stories</a:t>
            </a:r>
          </a:p>
          <a:p>
            <a:pPr lvl="0"/>
            <a:r>
              <a:rPr lang="en-US" altLang="zh-TW" dirty="0" smtClean="0"/>
              <a:t>Application</a:t>
            </a:r>
            <a:endParaRPr lang="en-US" altLang="zh-TW" dirty="0"/>
          </a:p>
        </p:txBody>
      </p:sp>
    </p:spTree>
    <p:extLst>
      <p:ext uri="{BB962C8B-B14F-4D97-AF65-F5344CB8AC3E}">
        <p14:creationId xmlns:p14="http://schemas.microsoft.com/office/powerpoint/2010/main" val="2567853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grpSp>
        <p:nvGrpSpPr>
          <p:cNvPr id="3" name="群組 22"/>
          <p:cNvGrpSpPr>
            <a:grpSpLocks/>
          </p:cNvGrpSpPr>
          <p:nvPr userDrawn="1"/>
        </p:nvGrpSpPr>
        <p:grpSpPr bwMode="auto">
          <a:xfrm>
            <a:off x="7508701" y="4660101"/>
            <a:ext cx="1571264" cy="429052"/>
            <a:chOff x="7349790" y="4835638"/>
            <a:chExt cx="1570930" cy="427785"/>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71722" b="-27812"/>
            <a:stretch>
              <a:fillRect/>
            </a:stretch>
          </p:blipFill>
          <p:spPr bwMode="auto">
            <a:xfrm>
              <a:off x="7615249" y="4835638"/>
              <a:ext cx="1175772" cy="30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7349790" y="5079302"/>
              <a:ext cx="1570930" cy="184121"/>
            </a:xfrm>
            <a:prstGeom prst="rect">
              <a:avLst/>
            </a:prstGeom>
            <a:noFill/>
          </p:spPr>
          <p:txBody>
            <a:bodyPr wrap="none">
              <a:spAutoFit/>
            </a:bodyPr>
            <a:lstStyle/>
            <a:p>
              <a:pPr eaLnBrk="1" fontAlgn="auto" hangingPunct="1">
                <a:spcBef>
                  <a:spcPts val="0"/>
                </a:spcBef>
                <a:spcAft>
                  <a:spcPts val="0"/>
                </a:spcAft>
                <a:defRPr/>
              </a:pPr>
              <a:r>
                <a:rPr lang="en-US" altLang="zh-TW" sz="600" i="1" dirty="0">
                  <a:latin typeface="+mj-lt"/>
                  <a:ea typeface="Noto Sans Sinhala ExtCond Thin" panose="020B0206040504020204" pitchFamily="34"/>
                  <a:cs typeface="Noto Sans Arabic Cond ExtLt" panose="020B0306040504020204" pitchFamily="34"/>
                </a:rPr>
                <a:t>Copyright © Lumens. All rights reserved.</a:t>
              </a:r>
              <a:endParaRPr lang="zh-TW" altLang="en-US" sz="600" i="1" dirty="0">
                <a:latin typeface="+mj-lt"/>
                <a:cs typeface="Noto Sans Arabic Cond ExtLt" panose="020B0306040504020204" pitchFamily="34"/>
              </a:endParaRPr>
            </a:p>
          </p:txBody>
        </p:sp>
      </p:grpSp>
      <p:sp>
        <p:nvSpPr>
          <p:cNvPr id="7" name="圖片版面配置區 6"/>
          <p:cNvSpPr>
            <a:spLocks noGrp="1"/>
          </p:cNvSpPr>
          <p:nvPr>
            <p:ph type="pic" sz="quarter" idx="10"/>
          </p:nvPr>
        </p:nvSpPr>
        <p:spPr>
          <a:xfrm>
            <a:off x="0" y="0"/>
            <a:ext cx="4676775" cy="5143500"/>
          </a:xfrm>
          <a:prstGeom prst="rect">
            <a:avLst/>
          </a:prstGeom>
        </p:spPr>
        <p:txBody>
          <a:bodyPr/>
          <a:lstStyle/>
          <a:p>
            <a:endParaRPr lang="zh-TW" altLang="en-US"/>
          </a:p>
        </p:txBody>
      </p:sp>
      <p:cxnSp>
        <p:nvCxnSpPr>
          <p:cNvPr id="11" name="直線接點 10"/>
          <p:cNvCxnSpPr/>
          <p:nvPr userDrawn="1"/>
        </p:nvCxnSpPr>
        <p:spPr>
          <a:xfrm>
            <a:off x="4886325" y="1728787"/>
            <a:ext cx="0" cy="957263"/>
          </a:xfrm>
          <a:prstGeom prst="line">
            <a:avLst/>
          </a:prstGeom>
          <a:ln w="76200">
            <a:solidFill>
              <a:srgbClr val="0083CD"/>
            </a:solidFill>
          </a:ln>
        </p:spPr>
        <p:style>
          <a:lnRef idx="1">
            <a:schemeClr val="accent1"/>
          </a:lnRef>
          <a:fillRef idx="0">
            <a:schemeClr val="accent1"/>
          </a:fillRef>
          <a:effectRef idx="0">
            <a:schemeClr val="accent1"/>
          </a:effectRef>
          <a:fontRef idx="minor">
            <a:schemeClr val="tx1"/>
          </a:fontRef>
        </p:style>
      </p:cxnSp>
      <p:sp>
        <p:nvSpPr>
          <p:cNvPr id="20" name="文字版面配置區 19"/>
          <p:cNvSpPr>
            <a:spLocks noGrp="1"/>
          </p:cNvSpPr>
          <p:nvPr>
            <p:ph type="body" sz="quarter" idx="11" hasCustomPrompt="1"/>
          </p:nvPr>
        </p:nvSpPr>
        <p:spPr>
          <a:xfrm>
            <a:off x="5010149" y="1714499"/>
            <a:ext cx="3476625" cy="590551"/>
          </a:xfrm>
          <a:prstGeom prst="rect">
            <a:avLst/>
          </a:prstGeom>
        </p:spPr>
        <p:txBody>
          <a:bodyPr anchor="ctr"/>
          <a:lstStyle>
            <a:lvl1pPr marL="0" indent="0">
              <a:buNone/>
              <a:defRPr b="1">
                <a:solidFill>
                  <a:srgbClr val="0083CD"/>
                </a:solidFill>
              </a:defRPr>
            </a:lvl1pPr>
          </a:lstStyle>
          <a:p>
            <a:pPr lvl="0"/>
            <a:r>
              <a:rPr lang="en-US" altLang="zh-TW" dirty="0" smtClean="0"/>
              <a:t>APPLICATION</a:t>
            </a:r>
            <a:endParaRPr lang="zh-TW" altLang="en-US" dirty="0"/>
          </a:p>
        </p:txBody>
      </p:sp>
      <p:sp>
        <p:nvSpPr>
          <p:cNvPr id="23" name="文字方塊 22"/>
          <p:cNvSpPr txBox="1"/>
          <p:nvPr userDrawn="1"/>
        </p:nvSpPr>
        <p:spPr>
          <a:xfrm>
            <a:off x="5010149" y="2387084"/>
            <a:ext cx="1377300" cy="369332"/>
          </a:xfrm>
          <a:prstGeom prst="rect">
            <a:avLst/>
          </a:prstGeom>
          <a:noFill/>
        </p:spPr>
        <p:txBody>
          <a:bodyPr wrap="none" rtlCol="0">
            <a:spAutoFit/>
          </a:bodyPr>
          <a:lstStyle/>
          <a:p>
            <a:r>
              <a:rPr lang="en-US" altLang="zh-TW" dirty="0" smtClean="0"/>
              <a:t>Case</a:t>
            </a:r>
            <a:r>
              <a:rPr lang="en-US" altLang="zh-TW" baseline="0" dirty="0" smtClean="0"/>
              <a:t> Study</a:t>
            </a:r>
            <a:endParaRPr lang="zh-TW" altLang="en-US" dirty="0"/>
          </a:p>
        </p:txBody>
      </p:sp>
    </p:spTree>
    <p:extLst>
      <p:ext uri="{BB962C8B-B14F-4D97-AF65-F5344CB8AC3E}">
        <p14:creationId xmlns:p14="http://schemas.microsoft.com/office/powerpoint/2010/main" val="4382492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182461"/>
      </p:ext>
    </p:extLst>
  </p:cSld>
  <p:clrMap bg1="lt1" tx1="dk1" bg2="lt2" tx2="dk2" accent1="accent1" accent2="accent2" accent3="accent3" accent4="accent4" accent5="accent5" accent6="accent6" hlink="hlink" folHlink="folHlink"/>
  <p:sldLayoutIdLst>
    <p:sldLayoutId id="2147483655" r:id="rId1"/>
    <p:sldLayoutId id="2147483656"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版面配置區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9689" r="19689"/>
          <a:stretch>
            <a:fillRect/>
          </a:stretch>
        </p:blipFill>
        <p:spPr/>
      </p:pic>
      <p:sp>
        <p:nvSpPr>
          <p:cNvPr id="3" name="文字版面配置區 2"/>
          <p:cNvSpPr>
            <a:spLocks noGrp="1"/>
          </p:cNvSpPr>
          <p:nvPr>
            <p:ph type="body" sz="quarter" idx="11"/>
          </p:nvPr>
        </p:nvSpPr>
        <p:spPr/>
        <p:txBody>
          <a:bodyPr/>
          <a:lstStyle/>
          <a:p>
            <a:r>
              <a:rPr lang="en-US" altLang="zh-TW" dirty="0" smtClean="0"/>
              <a:t>Broadcasting</a:t>
            </a:r>
            <a:endParaRPr lang="zh-TW" altLang="en-US" dirty="0"/>
          </a:p>
        </p:txBody>
      </p:sp>
    </p:spTree>
    <p:extLst>
      <p:ext uri="{BB962C8B-B14F-4D97-AF65-F5344CB8AC3E}">
        <p14:creationId xmlns:p14="http://schemas.microsoft.com/office/powerpoint/2010/main" val="97591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016053" y="139873"/>
            <a:ext cx="245297" cy="25805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4507408" cy="846386"/>
          </a:xfrm>
          <a:prstGeom prst="rect">
            <a:avLst/>
          </a:prstGeom>
        </p:spPr>
        <p:txBody>
          <a:bodyPr wrap="square">
            <a:spAutoFit/>
          </a:bodyPr>
          <a:lstStyle/>
          <a:p>
            <a:pPr>
              <a:spcAft>
                <a:spcPts val="600"/>
              </a:spcAft>
              <a:defRPr/>
            </a:pPr>
            <a:r>
              <a:rPr lang="en-US" altLang="zh-CN" sz="2000" b="1" dirty="0" err="1">
                <a:solidFill>
                  <a:srgbClr val="0070C0"/>
                </a:solidFill>
                <a:latin typeface="Arial" pitchFamily="34" charset="0"/>
                <a:cs typeface="Arial" pitchFamily="34" charset="0"/>
              </a:rPr>
              <a:t>Xinzhuang</a:t>
            </a:r>
            <a:r>
              <a:rPr lang="en-US" altLang="zh-CN" sz="2000" b="1" dirty="0">
                <a:solidFill>
                  <a:srgbClr val="0070C0"/>
                </a:solidFill>
                <a:latin typeface="Arial" pitchFamily="34" charset="0"/>
                <a:cs typeface="Arial" pitchFamily="34" charset="0"/>
              </a:rPr>
              <a:t> Baseball </a:t>
            </a:r>
            <a:r>
              <a:rPr lang="en-US" altLang="zh-CN" sz="2000" b="1" dirty="0" smtClean="0">
                <a:solidFill>
                  <a:srgbClr val="0070C0"/>
                </a:solidFill>
                <a:latin typeface="Arial" pitchFamily="34" charset="0"/>
                <a:cs typeface="Arial" pitchFamily="34" charset="0"/>
              </a:rPr>
              <a:t>Stadium</a:t>
            </a:r>
          </a:p>
          <a:p>
            <a:pPr>
              <a:spcAft>
                <a:spcPts val="600"/>
              </a:spcAft>
              <a:defRPr/>
            </a:pPr>
            <a:r>
              <a:rPr lang="en-US" altLang="zh-TW" sz="2400" b="1" dirty="0" smtClean="0">
                <a:solidFill>
                  <a:srgbClr val="0070C0"/>
                </a:solidFill>
                <a:latin typeface="Arial" pitchFamily="34" charset="0"/>
                <a:cs typeface="Arial" pitchFamily="34" charset="0"/>
              </a:rPr>
              <a:t>Taiwan</a:t>
            </a:r>
            <a:endParaRPr lang="zh-CN" altLang="en-US"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VC-A70H, VS-KB30</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Broadcasting</a:t>
            </a:r>
            <a:endParaRPr lang="en-US" altLang="zh-TW" sz="900" dirty="0">
              <a:solidFill>
                <a:schemeClr val="bg1"/>
              </a:solidFill>
            </a:endParaRP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群組 23"/>
          <p:cNvGrpSpPr/>
          <p:nvPr/>
        </p:nvGrpSpPr>
        <p:grpSpPr>
          <a:xfrm>
            <a:off x="848404" y="1649899"/>
            <a:ext cx="6081937" cy="2947113"/>
            <a:chOff x="593130" y="1168190"/>
            <a:chExt cx="8124813" cy="3937026"/>
          </a:xfrm>
        </p:grpSpPr>
        <p:pic>
          <p:nvPicPr>
            <p:cNvPr id="25" name="Picture 6" descr="C:\Users\Isaac.Chen\Desktop\Img source\VL-K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603708"/>
              <a:ext cx="1019400" cy="469180"/>
            </a:xfrm>
            <a:prstGeom prst="rect">
              <a:avLst/>
            </a:prstGeom>
            <a:noFill/>
            <a:extLst>
              <a:ext uri="{909E8E84-426E-40DD-AFC4-6F175D3DCCD1}">
                <a14:hiddenFill xmlns:a14="http://schemas.microsoft.com/office/drawing/2010/main">
                  <a:solidFill>
                    <a:srgbClr val="FFFFFF"/>
                  </a:solidFill>
                </a14:hiddenFill>
              </a:ext>
            </a:extLst>
          </p:spPr>
        </p:pic>
        <p:sp>
          <p:nvSpPr>
            <p:cNvPr id="26" name="文字方塊 25"/>
            <p:cNvSpPr txBox="1"/>
            <p:nvPr/>
          </p:nvSpPr>
          <p:spPr>
            <a:xfrm>
              <a:off x="593130" y="1168190"/>
              <a:ext cx="2171192" cy="493387"/>
            </a:xfrm>
            <a:prstGeom prst="rect">
              <a:avLst/>
            </a:prstGeom>
            <a:noFill/>
          </p:spPr>
          <p:txBody>
            <a:bodyPr wrap="square" rtlCol="0">
              <a:spAutoFit/>
            </a:bodyPr>
            <a:lstStyle/>
            <a:p>
              <a:r>
                <a:rPr lang="en-US" altLang="zh-TW" sz="9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Lumens IP Controller</a:t>
              </a:r>
            </a:p>
            <a:p>
              <a:r>
                <a:rPr lang="en-US" altLang="zh-TW" sz="9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VS-KB30</a:t>
              </a:r>
              <a:endParaRPr lang="zh-TW" altLang="en-US" sz="9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27" name="文字方塊 26"/>
            <p:cNvSpPr txBox="1"/>
            <p:nvPr/>
          </p:nvSpPr>
          <p:spPr>
            <a:xfrm>
              <a:off x="1979712" y="3692030"/>
              <a:ext cx="784610" cy="267252"/>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Ethernet</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28" name="文字方塊 27"/>
            <p:cNvSpPr txBox="1"/>
            <p:nvPr/>
          </p:nvSpPr>
          <p:spPr>
            <a:xfrm>
              <a:off x="2269308" y="2027624"/>
              <a:ext cx="1480464" cy="678408"/>
            </a:xfrm>
            <a:prstGeom prst="rect">
              <a:avLst/>
            </a:prstGeom>
            <a:noFill/>
          </p:spPr>
          <p:txBody>
            <a:bodyPr wrap="square" rtlCol="0">
              <a:spAutoFit/>
            </a:bodyPr>
            <a:lstStyle/>
            <a:p>
              <a:r>
                <a:rPr lang="en-US" altLang="zh-TW" sz="9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Lumens PTZ Camera</a:t>
              </a:r>
            </a:p>
            <a:p>
              <a:r>
                <a:rPr lang="en-US" altLang="zh-TW" sz="9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VC-A70H</a:t>
              </a:r>
              <a:endParaRPr lang="zh-TW" altLang="en-US" sz="9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29" name="直線接點 28"/>
            <p:cNvCxnSpPr/>
            <p:nvPr/>
          </p:nvCxnSpPr>
          <p:spPr>
            <a:xfrm>
              <a:off x="5234027" y="1928440"/>
              <a:ext cx="0" cy="288032"/>
            </a:xfrm>
            <a:prstGeom prst="line">
              <a:avLst/>
            </a:prstGeom>
            <a:ln w="952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文字方塊 29"/>
            <p:cNvSpPr txBox="1"/>
            <p:nvPr/>
          </p:nvSpPr>
          <p:spPr>
            <a:xfrm>
              <a:off x="2931329" y="3211062"/>
              <a:ext cx="670425" cy="267252"/>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RS422</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31" name="Picture 5" descr="C:\Users\Isaac.Chen\Desktop\Matrix switch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9286" y="3426506"/>
              <a:ext cx="1508081" cy="3438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Users\Isaac.Chen\Desktop\capture bo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7245" y="1849965"/>
              <a:ext cx="439023" cy="247065"/>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群組 32"/>
            <p:cNvGrpSpPr/>
            <p:nvPr/>
          </p:nvGrpSpPr>
          <p:grpSpPr>
            <a:xfrm>
              <a:off x="2843808" y="2170743"/>
              <a:ext cx="3052246" cy="993040"/>
              <a:chOff x="2843808" y="3300997"/>
              <a:chExt cx="3052246" cy="993040"/>
            </a:xfrm>
          </p:grpSpPr>
          <p:pic>
            <p:nvPicPr>
              <p:cNvPr id="76" name="Picture 2" descr="C:\Users\Isaac.Chen\Desktop\Img source\Lumens\VC-A70H_Side1_shad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808" y="3300997"/>
                <a:ext cx="1324054" cy="99304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C:\Users\Isaac.Chen\Desktop\Img source\Lumens\VC-A70H-W_Side1_shadow.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52362" y="3334341"/>
                <a:ext cx="1235137" cy="92635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C:\Users\Isaac.Chen\Desktop\Img source\Lumens\VC-A70H_Side1_shad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300997"/>
                <a:ext cx="1324054" cy="993040"/>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6" descr="C:\Users\Isaac.Chen\Desktop\capture bo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1635646"/>
              <a:ext cx="439023" cy="24706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C:\Users\Isaac.Chen\Desktop\capture bo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1460589"/>
              <a:ext cx="439023" cy="247065"/>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直線接點 35"/>
            <p:cNvCxnSpPr/>
            <p:nvPr/>
          </p:nvCxnSpPr>
          <p:spPr>
            <a:xfrm flipV="1">
              <a:off x="5234027" y="1923678"/>
              <a:ext cx="1399619" cy="9695"/>
            </a:xfrm>
            <a:prstGeom prst="line">
              <a:avLst/>
            </a:prstGeom>
            <a:ln w="95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a:off x="4372311" y="1702721"/>
              <a:ext cx="0" cy="513751"/>
            </a:xfrm>
            <a:prstGeom prst="line">
              <a:avLst/>
            </a:prstGeom>
            <a:ln w="952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flipV="1">
              <a:off x="4369930" y="1697959"/>
              <a:ext cx="2716338" cy="9696"/>
            </a:xfrm>
            <a:prstGeom prst="line">
              <a:avLst/>
            </a:prstGeom>
            <a:ln w="95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a:off x="3520757" y="1496477"/>
              <a:ext cx="4082554" cy="1"/>
            </a:xfrm>
            <a:prstGeom prst="line">
              <a:avLst/>
            </a:prstGeom>
            <a:ln w="95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a:off x="3520757" y="1491630"/>
              <a:ext cx="0" cy="720080"/>
            </a:xfrm>
            <a:prstGeom prst="line">
              <a:avLst/>
            </a:prstGeom>
            <a:ln w="952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flipH="1">
              <a:off x="6866756" y="2118122"/>
              <a:ext cx="1627" cy="1308384"/>
            </a:xfrm>
            <a:prstGeom prst="line">
              <a:avLst/>
            </a:prstGeom>
            <a:ln w="95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a:off x="7393786" y="1933373"/>
              <a:ext cx="0" cy="1493133"/>
            </a:xfrm>
            <a:prstGeom prst="line">
              <a:avLst/>
            </a:prstGeom>
            <a:ln w="95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7891510" y="1759178"/>
              <a:ext cx="1" cy="1667328"/>
            </a:xfrm>
            <a:prstGeom prst="line">
              <a:avLst/>
            </a:prstGeom>
            <a:ln w="95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flipH="1">
              <a:off x="7353327" y="3770349"/>
              <a:ext cx="1" cy="404925"/>
            </a:xfrm>
            <a:prstGeom prst="line">
              <a:avLst/>
            </a:prstGeom>
            <a:ln w="95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5" name="Picture 5" descr="C:\Users\Isaac.Chen\Desktop\Img source\display_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9290" y="4227935"/>
              <a:ext cx="648072" cy="64807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C:\Users\Isaac.Chen\Desktop\ima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9197" y="3663082"/>
              <a:ext cx="415838" cy="4208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C:\Users\Isaac.Chen\Desktop\ima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2011" y="4000698"/>
              <a:ext cx="415838" cy="42083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C:\Users\Isaac.Chen\Desktop\ima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26108" y="4371950"/>
              <a:ext cx="415838" cy="420836"/>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直線接點 48"/>
            <p:cNvCxnSpPr/>
            <p:nvPr/>
          </p:nvCxnSpPr>
          <p:spPr>
            <a:xfrm flipH="1">
              <a:off x="3517116" y="2975085"/>
              <a:ext cx="3642" cy="633490"/>
            </a:xfrm>
            <a:prstGeom prst="line">
              <a:avLst/>
            </a:prstGeom>
            <a:ln w="9525">
              <a:solidFill>
                <a:schemeClr val="bg1">
                  <a:lumMod val="50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a:off x="4369930" y="2975085"/>
              <a:ext cx="0" cy="997726"/>
            </a:xfrm>
            <a:prstGeom prst="line">
              <a:avLst/>
            </a:prstGeom>
            <a:ln w="9525">
              <a:solidFill>
                <a:schemeClr val="bg1">
                  <a:lumMod val="50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a:xfrm>
              <a:off x="5234027" y="2975085"/>
              <a:ext cx="0" cy="1348092"/>
            </a:xfrm>
            <a:prstGeom prst="line">
              <a:avLst/>
            </a:prstGeom>
            <a:ln w="9525">
              <a:solidFill>
                <a:schemeClr val="bg1">
                  <a:lumMod val="50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文字方塊 51"/>
            <p:cNvSpPr txBox="1"/>
            <p:nvPr/>
          </p:nvSpPr>
          <p:spPr>
            <a:xfrm>
              <a:off x="3788227" y="3366226"/>
              <a:ext cx="672190" cy="267252"/>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RS422</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3" name="文字方塊 52"/>
            <p:cNvSpPr txBox="1"/>
            <p:nvPr/>
          </p:nvSpPr>
          <p:spPr>
            <a:xfrm>
              <a:off x="4646891" y="3541409"/>
              <a:ext cx="704498" cy="267252"/>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RS422</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54" name="Picture 7" descr="C:\Users\Isaac.Chen\Desktop\Img source\hub-icon-29.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5822" y="2910994"/>
              <a:ext cx="850876" cy="524852"/>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直線接點 54"/>
            <p:cNvCxnSpPr/>
            <p:nvPr/>
          </p:nvCxnSpPr>
          <p:spPr>
            <a:xfrm>
              <a:off x="1107418" y="2118122"/>
              <a:ext cx="0" cy="744932"/>
            </a:xfrm>
            <a:prstGeom prst="line">
              <a:avLst/>
            </a:prstGeom>
            <a:ln w="9525">
              <a:solidFill>
                <a:schemeClr val="bg1">
                  <a:lumMod val="50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a:xfrm flipV="1">
              <a:off x="1416301" y="3893132"/>
              <a:ext cx="1887587" cy="15584"/>
            </a:xfrm>
            <a:prstGeom prst="line">
              <a:avLst/>
            </a:prstGeom>
            <a:ln w="9525">
              <a:solidFill>
                <a:schemeClr val="bg1">
                  <a:lumMod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a:xfrm flipV="1">
              <a:off x="1187624" y="4228226"/>
              <a:ext cx="2967707" cy="15584"/>
            </a:xfrm>
            <a:prstGeom prst="line">
              <a:avLst/>
            </a:prstGeom>
            <a:ln w="9525">
              <a:solidFill>
                <a:schemeClr val="bg1">
                  <a:lumMod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線接點 57"/>
            <p:cNvCxnSpPr/>
            <p:nvPr/>
          </p:nvCxnSpPr>
          <p:spPr>
            <a:xfrm flipV="1">
              <a:off x="947787" y="4600674"/>
              <a:ext cx="4055003" cy="15584"/>
            </a:xfrm>
            <a:prstGeom prst="line">
              <a:avLst/>
            </a:prstGeom>
            <a:ln w="9525">
              <a:solidFill>
                <a:schemeClr val="bg1">
                  <a:lumMod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線接點 58"/>
            <p:cNvCxnSpPr/>
            <p:nvPr/>
          </p:nvCxnSpPr>
          <p:spPr>
            <a:xfrm>
              <a:off x="1422334" y="3426506"/>
              <a:ext cx="0" cy="482210"/>
            </a:xfrm>
            <a:prstGeom prst="line">
              <a:avLst/>
            </a:prstGeom>
            <a:ln w="9525">
              <a:solidFill>
                <a:schemeClr val="bg1">
                  <a:lumMod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直線接點 59"/>
            <p:cNvCxnSpPr/>
            <p:nvPr/>
          </p:nvCxnSpPr>
          <p:spPr>
            <a:xfrm>
              <a:off x="1189822" y="3426506"/>
              <a:ext cx="2564" cy="817304"/>
            </a:xfrm>
            <a:prstGeom prst="line">
              <a:avLst/>
            </a:prstGeom>
            <a:ln w="9525">
              <a:solidFill>
                <a:schemeClr val="bg1">
                  <a:lumMod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直線接點 60"/>
            <p:cNvCxnSpPr/>
            <p:nvPr/>
          </p:nvCxnSpPr>
          <p:spPr>
            <a:xfrm>
              <a:off x="952549" y="3426506"/>
              <a:ext cx="0" cy="1189752"/>
            </a:xfrm>
            <a:prstGeom prst="line">
              <a:avLst/>
            </a:prstGeom>
            <a:ln w="9525">
              <a:solidFill>
                <a:schemeClr val="bg1">
                  <a:lumMod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文字方塊 61"/>
            <p:cNvSpPr txBox="1"/>
            <p:nvPr/>
          </p:nvSpPr>
          <p:spPr>
            <a:xfrm>
              <a:off x="1979712" y="4049848"/>
              <a:ext cx="768100" cy="267252"/>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Ethernet</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3" name="文字方塊 62"/>
            <p:cNvSpPr txBox="1"/>
            <p:nvPr/>
          </p:nvSpPr>
          <p:spPr>
            <a:xfrm>
              <a:off x="1979712" y="4406483"/>
              <a:ext cx="768100" cy="267252"/>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Ethernet</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4" name="文字方塊 63"/>
            <p:cNvSpPr txBox="1"/>
            <p:nvPr/>
          </p:nvSpPr>
          <p:spPr>
            <a:xfrm>
              <a:off x="995927" y="2382867"/>
              <a:ext cx="653771" cy="267252"/>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RS422</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5" name="文字方塊 64"/>
            <p:cNvSpPr txBox="1"/>
            <p:nvPr/>
          </p:nvSpPr>
          <p:spPr>
            <a:xfrm>
              <a:off x="3428790" y="1466455"/>
              <a:ext cx="585111" cy="267252"/>
            </a:xfrm>
            <a:prstGeom prst="rect">
              <a:avLst/>
            </a:prstGeom>
            <a:noFill/>
          </p:spPr>
          <p:txBody>
            <a:bodyPr wrap="square" rtlCol="0">
              <a:spAutoFit/>
            </a:bodyPr>
            <a:lstStyle/>
            <a:p>
              <a:pPr algn="ct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6" name="文字方塊 65"/>
            <p:cNvSpPr txBox="1"/>
            <p:nvPr/>
          </p:nvSpPr>
          <p:spPr>
            <a:xfrm>
              <a:off x="4262043" y="1695356"/>
              <a:ext cx="585111" cy="267252"/>
            </a:xfrm>
            <a:prstGeom prst="rect">
              <a:avLst/>
            </a:prstGeom>
            <a:noFill/>
          </p:spPr>
          <p:txBody>
            <a:bodyPr wrap="square" rtlCol="0">
              <a:spAutoFit/>
            </a:bodyPr>
            <a:lstStyle/>
            <a:p>
              <a:pPr algn="ct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7" name="文字方塊 66"/>
            <p:cNvSpPr txBox="1"/>
            <p:nvPr/>
          </p:nvSpPr>
          <p:spPr>
            <a:xfrm>
              <a:off x="5128747" y="1917819"/>
              <a:ext cx="585111" cy="267252"/>
            </a:xfrm>
            <a:prstGeom prst="rect">
              <a:avLst/>
            </a:prstGeom>
            <a:noFill/>
          </p:spPr>
          <p:txBody>
            <a:bodyPr wrap="square" rtlCol="0">
              <a:spAutoFit/>
            </a:bodyPr>
            <a:lstStyle/>
            <a:p>
              <a:pPr algn="ct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8" name="文字方塊 67"/>
            <p:cNvSpPr txBox="1"/>
            <p:nvPr/>
          </p:nvSpPr>
          <p:spPr>
            <a:xfrm>
              <a:off x="1475656" y="3022637"/>
              <a:ext cx="1038208" cy="411157"/>
            </a:xfrm>
            <a:prstGeom prst="rect">
              <a:avLst/>
            </a:prstGeom>
            <a:noFill/>
          </p:spPr>
          <p:txBody>
            <a:bodyPr wrap="square" rtlCol="0">
              <a:spAutoFit/>
            </a:bodyPr>
            <a:lstStyle/>
            <a:p>
              <a:r>
                <a:rPr lang="en-US" altLang="zh-TW" sz="7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Network Repeater</a:t>
              </a:r>
              <a:endParaRPr lang="zh-TW" altLang="en-US" sz="7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69" name="文字方塊 68"/>
            <p:cNvSpPr txBox="1"/>
            <p:nvPr/>
          </p:nvSpPr>
          <p:spPr>
            <a:xfrm>
              <a:off x="5414732" y="4386131"/>
              <a:ext cx="1038208" cy="411157"/>
            </a:xfrm>
            <a:prstGeom prst="rect">
              <a:avLst/>
            </a:prstGeom>
            <a:noFill/>
          </p:spPr>
          <p:txBody>
            <a:bodyPr wrap="square" rtlCol="0">
              <a:spAutoFit/>
            </a:bodyPr>
            <a:lstStyle/>
            <a:p>
              <a:r>
                <a:rPr lang="en-US" altLang="zh-TW" sz="7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RS422 converter</a:t>
              </a:r>
              <a:endParaRPr lang="zh-TW" altLang="en-US" sz="7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70" name="文字方塊 69"/>
            <p:cNvSpPr txBox="1"/>
            <p:nvPr/>
          </p:nvSpPr>
          <p:spPr>
            <a:xfrm>
              <a:off x="7027358" y="4837964"/>
              <a:ext cx="1038208" cy="267252"/>
            </a:xfrm>
            <a:prstGeom prst="rect">
              <a:avLst/>
            </a:prstGeom>
            <a:noFill/>
          </p:spPr>
          <p:txBody>
            <a:bodyPr wrap="square" rtlCol="0">
              <a:spAutoFit/>
            </a:bodyPr>
            <a:lstStyle/>
            <a:p>
              <a:r>
                <a:rPr lang="en-US" altLang="zh-TW" sz="7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Monitor</a:t>
              </a:r>
              <a:endParaRPr lang="zh-TW" altLang="en-US" sz="7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71" name="文字方塊 70"/>
            <p:cNvSpPr txBox="1"/>
            <p:nvPr/>
          </p:nvSpPr>
          <p:spPr>
            <a:xfrm>
              <a:off x="7430369" y="3676589"/>
              <a:ext cx="1287574" cy="267252"/>
            </a:xfrm>
            <a:prstGeom prst="rect">
              <a:avLst/>
            </a:prstGeom>
            <a:noFill/>
          </p:spPr>
          <p:txBody>
            <a:bodyPr wrap="square" rtlCol="0">
              <a:spAutoFit/>
            </a:bodyPr>
            <a:lstStyle/>
            <a:p>
              <a:r>
                <a:rPr lang="en-US" altLang="zh-TW" sz="7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Video Switcher</a:t>
              </a:r>
              <a:endParaRPr lang="zh-TW" altLang="en-US" sz="7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72" name="文字方塊 71"/>
            <p:cNvSpPr txBox="1"/>
            <p:nvPr/>
          </p:nvSpPr>
          <p:spPr>
            <a:xfrm>
              <a:off x="7277343" y="1241791"/>
              <a:ext cx="1219309" cy="267252"/>
            </a:xfrm>
            <a:prstGeom prst="rect">
              <a:avLst/>
            </a:prstGeom>
            <a:noFill/>
          </p:spPr>
          <p:txBody>
            <a:bodyPr wrap="square" rtlCol="0">
              <a:spAutoFit/>
            </a:bodyPr>
            <a:lstStyle/>
            <a:p>
              <a:r>
                <a:rPr lang="en-US" altLang="zh-TW" sz="7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SDI  converter</a:t>
              </a:r>
              <a:endParaRPr lang="zh-TW" altLang="en-US" sz="7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73" name="文字方塊 72"/>
            <p:cNvSpPr txBox="1"/>
            <p:nvPr/>
          </p:nvSpPr>
          <p:spPr>
            <a:xfrm>
              <a:off x="6435162" y="2647609"/>
              <a:ext cx="585111" cy="267252"/>
            </a:xfrm>
            <a:prstGeom prst="rect">
              <a:avLst/>
            </a:prstGeom>
            <a:noFill/>
          </p:spPr>
          <p:txBody>
            <a:bodyPr wrap="square" rtlCol="0">
              <a:spAutoFit/>
            </a:bodyPr>
            <a:lstStyle/>
            <a:p>
              <a:pPr algn="ct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SDI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74" name="文字方塊 73"/>
            <p:cNvSpPr txBox="1"/>
            <p:nvPr/>
          </p:nvSpPr>
          <p:spPr>
            <a:xfrm>
              <a:off x="6985825" y="2647609"/>
              <a:ext cx="585111" cy="267252"/>
            </a:xfrm>
            <a:prstGeom prst="rect">
              <a:avLst/>
            </a:prstGeom>
            <a:noFill/>
          </p:spPr>
          <p:txBody>
            <a:bodyPr wrap="square" rtlCol="0">
              <a:spAutoFit/>
            </a:bodyPr>
            <a:lstStyle/>
            <a:p>
              <a:pPr algn="ct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SDI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75" name="文字方塊 74"/>
            <p:cNvSpPr txBox="1"/>
            <p:nvPr/>
          </p:nvSpPr>
          <p:spPr>
            <a:xfrm>
              <a:off x="7489881" y="2647609"/>
              <a:ext cx="585111" cy="267252"/>
            </a:xfrm>
            <a:prstGeom prst="rect">
              <a:avLst/>
            </a:prstGeom>
            <a:noFill/>
          </p:spPr>
          <p:txBody>
            <a:bodyPr wrap="square" rtlCol="0">
              <a:spAutoFit/>
            </a:bodyPr>
            <a:lstStyle/>
            <a:p>
              <a:pPr algn="ct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SDI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grpSp>
        <p:nvGrpSpPr>
          <p:cNvPr id="79" name="群組 78"/>
          <p:cNvGrpSpPr/>
          <p:nvPr/>
        </p:nvGrpSpPr>
        <p:grpSpPr>
          <a:xfrm>
            <a:off x="6964199" y="606291"/>
            <a:ext cx="1786821" cy="3853259"/>
            <a:chOff x="5868143" y="652714"/>
            <a:chExt cx="1980000" cy="4269846"/>
          </a:xfrm>
        </p:grpSpPr>
        <p:pic>
          <p:nvPicPr>
            <p:cNvPr id="80" name="Picture 9" descr="C:\Users\Isaac.Chen\Desktop\Sucessful story\CaseStudy\Eric003\2019-08-06 10_25_24-新莊棒球場Case Study.mp4 - PotPlaye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8143" y="652714"/>
              <a:ext cx="1980000" cy="111375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1" descr="C:\Users\Isaac.Chen\Desktop\Sucessful story\CaseStudy\Eric003\新莊棒球場 控制室 KB3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68143" y="1915154"/>
              <a:ext cx="1980000" cy="14850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C:\Users\Isaac.Chen\Desktop\Sucessful story\CaseStudy\8.A50H-KB30_sport_008\新莊棒球場.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68143" y="3478810"/>
              <a:ext cx="1980000" cy="14437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4822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04" y="3328844"/>
            <a:ext cx="2716431" cy="1653480"/>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rot="5400000">
            <a:off x="2016053" y="139873"/>
            <a:ext cx="245297" cy="25805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4507408" cy="846386"/>
          </a:xfrm>
          <a:prstGeom prst="rect">
            <a:avLst/>
          </a:prstGeom>
        </p:spPr>
        <p:txBody>
          <a:bodyPr wrap="square">
            <a:spAutoFit/>
          </a:bodyPr>
          <a:lstStyle/>
          <a:p>
            <a:pPr>
              <a:spcAft>
                <a:spcPts val="600"/>
              </a:spcAft>
              <a:defRPr/>
            </a:pPr>
            <a:r>
              <a:rPr lang="en-US" altLang="zh-CN" sz="2000" b="1" dirty="0">
                <a:solidFill>
                  <a:srgbClr val="0070C0"/>
                </a:solidFill>
                <a:latin typeface="Arial" pitchFamily="34" charset="0"/>
                <a:cs typeface="Arial" pitchFamily="34" charset="0"/>
              </a:rPr>
              <a:t>Banqiao Basketball </a:t>
            </a:r>
            <a:r>
              <a:rPr lang="en-US" altLang="zh-CN" sz="2000" b="1" dirty="0" smtClean="0">
                <a:solidFill>
                  <a:srgbClr val="0070C0"/>
                </a:solidFill>
                <a:latin typeface="Arial" pitchFamily="34" charset="0"/>
                <a:cs typeface="Arial" pitchFamily="34" charset="0"/>
              </a:rPr>
              <a:t>Stadium</a:t>
            </a:r>
          </a:p>
          <a:p>
            <a:pPr>
              <a:spcAft>
                <a:spcPts val="600"/>
              </a:spcAft>
              <a:defRPr/>
            </a:pPr>
            <a:r>
              <a:rPr lang="en-US" altLang="zh-TW" sz="2400" b="1" dirty="0" smtClean="0">
                <a:solidFill>
                  <a:srgbClr val="0070C0"/>
                </a:solidFill>
                <a:latin typeface="Arial" pitchFamily="34" charset="0"/>
                <a:cs typeface="Arial" pitchFamily="34" charset="0"/>
              </a:rPr>
              <a:t>Taiwan</a:t>
            </a:r>
            <a:endParaRPr lang="zh-CN" altLang="en-US"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VC-A70H, VS-KB30</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Broadcasting</a:t>
            </a:r>
            <a:endParaRPr lang="en-US" altLang="zh-TW" sz="900" dirty="0">
              <a:solidFill>
                <a:schemeClr val="bg1"/>
              </a:solidFill>
            </a:endParaRPr>
          </a:p>
        </p:txBody>
      </p:sp>
      <p:sp>
        <p:nvSpPr>
          <p:cNvPr id="15" name="內容版面配置區 2"/>
          <p:cNvSpPr txBox="1">
            <a:spLocks/>
          </p:cNvSpPr>
          <p:nvPr/>
        </p:nvSpPr>
        <p:spPr bwMode="auto">
          <a:xfrm>
            <a:off x="793463" y="1668192"/>
            <a:ext cx="2910519"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CN" sz="700" dirty="0">
                <a:solidFill>
                  <a:schemeClr val="tx1"/>
                </a:solidFill>
                <a:latin typeface="Arial" charset="0"/>
                <a:cs typeface="Arial" charset="0"/>
              </a:rPr>
              <a:t>Two VC-A70H are installed behind each backboard. They are used for slam dunks, rebounding, and any actions above the rim.</a:t>
            </a:r>
          </a:p>
          <a:p>
            <a:pPr marL="0" lvl="1" indent="0" algn="just">
              <a:lnSpc>
                <a:spcPct val="150000"/>
              </a:lnSpc>
              <a:spcBef>
                <a:spcPts val="0"/>
              </a:spcBef>
              <a:spcAft>
                <a:spcPts val="529"/>
              </a:spcAft>
              <a:buClr>
                <a:srgbClr val="558ED5"/>
              </a:buClr>
              <a:buSzPct val="70000"/>
              <a:buNone/>
              <a:defRPr/>
            </a:pPr>
            <a:r>
              <a:rPr lang="en-US" altLang="zh-CN" sz="700" dirty="0">
                <a:solidFill>
                  <a:schemeClr val="tx1"/>
                </a:solidFill>
                <a:latin typeface="Arial" charset="0"/>
                <a:cs typeface="Arial" charset="0"/>
              </a:rPr>
              <a:t>One VC-A70H are used to capture fans reaction and players performance on the basketball field</a:t>
            </a:r>
          </a:p>
          <a:p>
            <a:pPr marL="0" lvl="1" indent="0" algn="just">
              <a:lnSpc>
                <a:spcPct val="150000"/>
              </a:lnSpc>
              <a:spcBef>
                <a:spcPts val="0"/>
              </a:spcBef>
              <a:spcAft>
                <a:spcPts val="529"/>
              </a:spcAft>
              <a:buClr>
                <a:srgbClr val="558ED5"/>
              </a:buClr>
              <a:buSzPct val="70000"/>
              <a:buNone/>
              <a:defRPr/>
            </a:pPr>
            <a:r>
              <a:rPr lang="en-US" altLang="zh-CN" sz="700" dirty="0">
                <a:solidFill>
                  <a:schemeClr val="tx1"/>
                </a:solidFill>
                <a:latin typeface="Arial" charset="0"/>
                <a:cs typeface="Arial" charset="0"/>
              </a:rPr>
              <a:t>Camera Controller VS-KB30 is used to control Pan tilt zoom of VC-A70H, store presets in the camera, and call presets for fast switching. </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2047"/>
          <p:cNvSpPr>
            <a:spLocks noChangeArrowheads="1"/>
          </p:cNvSpPr>
          <p:nvPr/>
        </p:nvSpPr>
        <p:spPr bwMode="auto">
          <a:xfrm>
            <a:off x="4284439" y="3438513"/>
            <a:ext cx="2443028" cy="106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“4K Ultra HD video quality is exactly what KBRO TV looking for. ”</a:t>
            </a:r>
          </a:p>
          <a:p>
            <a:r>
              <a:rPr lang="en-US" altLang="zh-TW" sz="800" i="1" dirty="0">
                <a:solidFill>
                  <a:schemeClr val="accent5"/>
                </a:solidFill>
              </a:rPr>
              <a:t> </a:t>
            </a:r>
          </a:p>
          <a:p>
            <a:r>
              <a:rPr lang="en-US" altLang="zh-TW" sz="800" i="1" dirty="0">
                <a:solidFill>
                  <a:schemeClr val="accent5"/>
                </a:solidFill>
              </a:rPr>
              <a:t>“The motorized pan-tilt base of  the camera is very stable even when players shoot the ball.“</a:t>
            </a:r>
          </a:p>
          <a:p>
            <a:endParaRPr lang="en-US" altLang="zh-TW" sz="800" i="1" dirty="0" smtClean="0">
              <a:solidFill>
                <a:schemeClr val="accent5"/>
              </a:solidFill>
            </a:endParaRPr>
          </a:p>
          <a:p>
            <a:r>
              <a:rPr lang="en-US" altLang="zh-CN" sz="800" b="1" dirty="0">
                <a:solidFill>
                  <a:schemeClr val="accent5"/>
                </a:solidFill>
              </a:rPr>
              <a:t>Mr. Qian</a:t>
            </a:r>
          </a:p>
          <a:p>
            <a:r>
              <a:rPr lang="en-US" altLang="zh-CN" sz="800" b="1" dirty="0">
                <a:solidFill>
                  <a:schemeClr val="accent5"/>
                </a:solidFill>
              </a:rPr>
              <a:t>Broadcasting director at KBRO TV </a:t>
            </a:r>
          </a:p>
        </p:txBody>
      </p:sp>
      <p:pic>
        <p:nvPicPr>
          <p:cNvPr id="1028" name="Picture 4" descr="Lumens VS-KB30 IP Camera Controller with Joysti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58" t="18666" r="9042" b="17778"/>
          <a:stretch/>
        </p:blipFill>
        <p:spPr bwMode="auto">
          <a:xfrm>
            <a:off x="3210338" y="3088064"/>
            <a:ext cx="911088" cy="5296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umens VC-A71P 4K 60fps IP PTZ Came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0644" y="2812105"/>
            <a:ext cx="1074101" cy="8055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Isaac.Chen\Desktop\Sucessful story\CaseStudy\9.A70H-KB30_sport_009\板橋體育館控制室 A70H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6324" y="2974958"/>
            <a:ext cx="1930354" cy="144776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群組 1"/>
          <p:cNvGrpSpPr/>
          <p:nvPr/>
        </p:nvGrpSpPr>
        <p:grpSpPr>
          <a:xfrm>
            <a:off x="4333296" y="1132330"/>
            <a:ext cx="4373382" cy="1612900"/>
            <a:chOff x="4015244" y="955319"/>
            <a:chExt cx="5009486" cy="1847495"/>
          </a:xfrm>
        </p:grpSpPr>
        <p:pic>
          <p:nvPicPr>
            <p:cNvPr id="24" name="Picture 2" descr="C:\Users\Isaac.Chen\Desktop\Sucessful story\CaseStudy\9.A70H-KB30_sport_009\板橋體育館控制室 A70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5244" y="955319"/>
              <a:ext cx="2460060" cy="18450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Isaac.Chen\Desktop\Sucessful story\CaseStudy\9.A70H-KB30_sport_009\板橋體育館控制室.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4593" y="957711"/>
              <a:ext cx="2460137" cy="18451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1840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016053" y="139873"/>
            <a:ext cx="245297" cy="25805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4507408" cy="846386"/>
          </a:xfrm>
          <a:prstGeom prst="rect">
            <a:avLst/>
          </a:prstGeom>
        </p:spPr>
        <p:txBody>
          <a:bodyPr wrap="square">
            <a:spAutoFit/>
          </a:bodyPr>
          <a:lstStyle/>
          <a:p>
            <a:pPr>
              <a:spcAft>
                <a:spcPts val="600"/>
              </a:spcAft>
              <a:defRPr/>
            </a:pPr>
            <a:r>
              <a:rPr lang="en-US" altLang="zh-CN" sz="2000" b="1" dirty="0">
                <a:solidFill>
                  <a:srgbClr val="0070C0"/>
                </a:solidFill>
                <a:latin typeface="Arial" pitchFamily="34" charset="0"/>
                <a:cs typeface="Arial" pitchFamily="34" charset="0"/>
              </a:rPr>
              <a:t>Banqiao Basketball </a:t>
            </a:r>
            <a:r>
              <a:rPr lang="en-US" altLang="zh-CN" sz="2000" b="1" dirty="0" smtClean="0">
                <a:solidFill>
                  <a:srgbClr val="0070C0"/>
                </a:solidFill>
                <a:latin typeface="Arial" pitchFamily="34" charset="0"/>
                <a:cs typeface="Arial" pitchFamily="34" charset="0"/>
              </a:rPr>
              <a:t>Stadium</a:t>
            </a:r>
          </a:p>
          <a:p>
            <a:pPr>
              <a:spcAft>
                <a:spcPts val="600"/>
              </a:spcAft>
              <a:defRPr/>
            </a:pPr>
            <a:r>
              <a:rPr lang="en-US" altLang="zh-TW" sz="2400" b="1" dirty="0" smtClean="0">
                <a:solidFill>
                  <a:srgbClr val="0070C0"/>
                </a:solidFill>
                <a:latin typeface="Arial" pitchFamily="34" charset="0"/>
                <a:cs typeface="Arial" pitchFamily="34" charset="0"/>
              </a:rPr>
              <a:t>Taiwan</a:t>
            </a:r>
            <a:endParaRPr lang="zh-CN" altLang="en-US"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VC-A70H, VS-KB30</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Broadcasting</a:t>
            </a:r>
            <a:endParaRPr lang="en-US" altLang="zh-TW" sz="900" dirty="0">
              <a:solidFill>
                <a:schemeClr val="bg1"/>
              </a:solidFill>
            </a:endParaRP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1338827" y="1631053"/>
            <a:ext cx="6171422" cy="3317099"/>
            <a:chOff x="1080386" y="1187846"/>
            <a:chExt cx="7378299" cy="3857135"/>
          </a:xfrm>
        </p:grpSpPr>
        <p:pic>
          <p:nvPicPr>
            <p:cNvPr id="21" name="Picture 6" descr="C:\Users\Isaac.Chen\Desktop\Img source\VL-K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8084" y="4262810"/>
              <a:ext cx="1019400" cy="469180"/>
            </a:xfrm>
            <a:prstGeom prst="rect">
              <a:avLst/>
            </a:prstGeom>
            <a:noFill/>
            <a:extLst>
              <a:ext uri="{909E8E84-426E-40DD-AFC4-6F175D3DCCD1}">
                <a14:hiddenFill xmlns:a14="http://schemas.microsoft.com/office/drawing/2010/main">
                  <a:solidFill>
                    <a:srgbClr val="FFFFFF"/>
                  </a:solidFill>
                </a14:hiddenFill>
              </a:ext>
            </a:extLst>
          </p:spPr>
        </p:pic>
        <p:sp>
          <p:nvSpPr>
            <p:cNvPr id="23" name="文字方塊 22"/>
            <p:cNvSpPr txBox="1"/>
            <p:nvPr/>
          </p:nvSpPr>
          <p:spPr>
            <a:xfrm>
              <a:off x="3169668" y="4262809"/>
              <a:ext cx="1913718" cy="429461"/>
            </a:xfrm>
            <a:prstGeom prst="rect">
              <a:avLst/>
            </a:prstGeom>
            <a:noFill/>
          </p:spPr>
          <p:txBody>
            <a:bodyPr wrap="square" rtlCol="0">
              <a:spAutoFit/>
            </a:bodyPr>
            <a:lstStyle/>
            <a:p>
              <a:r>
                <a:rPr lang="en-US" altLang="zh-TW" sz="9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Lumens IP Controller</a:t>
              </a:r>
            </a:p>
            <a:p>
              <a:r>
                <a:rPr lang="en-US" altLang="zh-TW" sz="9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VS-KB30</a:t>
              </a:r>
              <a:endParaRPr lang="zh-TW" altLang="en-US" sz="9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26" name="文字方塊 25"/>
            <p:cNvSpPr txBox="1"/>
            <p:nvPr/>
          </p:nvSpPr>
          <p:spPr>
            <a:xfrm>
              <a:off x="1080386" y="2045908"/>
              <a:ext cx="1784648" cy="429461"/>
            </a:xfrm>
            <a:prstGeom prst="rect">
              <a:avLst/>
            </a:prstGeom>
            <a:noFill/>
          </p:spPr>
          <p:txBody>
            <a:bodyPr wrap="square" rtlCol="0">
              <a:spAutoFit/>
            </a:bodyPr>
            <a:lstStyle/>
            <a:p>
              <a:r>
                <a:rPr lang="en-US" altLang="zh-TW" sz="9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Lumens PTZ Camera</a:t>
              </a:r>
            </a:p>
            <a:p>
              <a:r>
                <a:rPr lang="en-US" altLang="zh-TW" sz="9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VC-A70H</a:t>
              </a:r>
              <a:endParaRPr lang="zh-TW" altLang="en-US" sz="9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27" name="直線接點 26"/>
            <p:cNvCxnSpPr/>
            <p:nvPr/>
          </p:nvCxnSpPr>
          <p:spPr>
            <a:xfrm>
              <a:off x="5237469" y="1931615"/>
              <a:ext cx="0" cy="288032"/>
            </a:xfrm>
            <a:prstGeom prst="line">
              <a:avLst/>
            </a:prstGeom>
            <a:ln w="952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文字方塊 27"/>
            <p:cNvSpPr txBox="1"/>
            <p:nvPr/>
          </p:nvSpPr>
          <p:spPr>
            <a:xfrm>
              <a:off x="3211465" y="2965647"/>
              <a:ext cx="1339335" cy="232625"/>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RS422 Daisy Chain</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29" name="Picture 5" descr="C:\Users\Isaac.Chen\Desktop\Matrix switch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9286" y="3426506"/>
              <a:ext cx="1508081" cy="3438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Users\Isaac.Chen\Desktop\capture bo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7245" y="1849965"/>
              <a:ext cx="439023" cy="24706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群組 30"/>
            <p:cNvGrpSpPr/>
            <p:nvPr/>
          </p:nvGrpSpPr>
          <p:grpSpPr>
            <a:xfrm>
              <a:off x="1907704" y="2170743"/>
              <a:ext cx="3988350" cy="993040"/>
              <a:chOff x="1907704" y="3300997"/>
              <a:chExt cx="3988350" cy="993040"/>
            </a:xfrm>
          </p:grpSpPr>
          <p:pic>
            <p:nvPicPr>
              <p:cNvPr id="57" name="Picture 2" descr="C:\Users\Isaac.Chen\Desktop\Img source\Lumens\VC-A70H_Side1_shad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7704" y="3300997"/>
                <a:ext cx="1324054" cy="99304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C:\Users\Isaac.Chen\Desktop\Img source\Lumens\VC-A70H-W_Side1_shadow.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4311" y="3334341"/>
                <a:ext cx="1235137" cy="92635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Isaac.Chen\Desktop\Img source\Lumens\VC-A70H_Side1_shad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300997"/>
                <a:ext cx="1324054" cy="993040"/>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6" descr="C:\Users\Isaac.Chen\Desktop\capture bo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1635646"/>
              <a:ext cx="439023" cy="2470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Users\Isaac.Chen\Desktop\capture bo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1460589"/>
              <a:ext cx="439023" cy="247065"/>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直線接點 33"/>
            <p:cNvCxnSpPr/>
            <p:nvPr/>
          </p:nvCxnSpPr>
          <p:spPr>
            <a:xfrm flipV="1">
              <a:off x="5234027" y="1923678"/>
              <a:ext cx="1399619" cy="9695"/>
            </a:xfrm>
            <a:prstGeom prst="line">
              <a:avLst/>
            </a:prstGeom>
            <a:ln w="95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3881133" y="1702721"/>
              <a:ext cx="0" cy="513751"/>
            </a:xfrm>
            <a:prstGeom prst="line">
              <a:avLst/>
            </a:prstGeom>
            <a:ln w="952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flipV="1">
              <a:off x="3881133" y="1697959"/>
              <a:ext cx="3205135" cy="9696"/>
            </a:xfrm>
            <a:prstGeom prst="line">
              <a:avLst/>
            </a:prstGeom>
            <a:ln w="95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a:off x="2575734" y="1491630"/>
              <a:ext cx="5027577" cy="4848"/>
            </a:xfrm>
            <a:prstGeom prst="line">
              <a:avLst/>
            </a:prstGeom>
            <a:ln w="95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a:off x="2575734" y="1491630"/>
              <a:ext cx="0" cy="720080"/>
            </a:xfrm>
            <a:prstGeom prst="line">
              <a:avLst/>
            </a:prstGeom>
            <a:ln w="952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flipH="1">
              <a:off x="6866756" y="2118122"/>
              <a:ext cx="1627" cy="1308384"/>
            </a:xfrm>
            <a:prstGeom prst="line">
              <a:avLst/>
            </a:prstGeom>
            <a:ln w="95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a:off x="7393786" y="1933373"/>
              <a:ext cx="0" cy="1493133"/>
            </a:xfrm>
            <a:prstGeom prst="line">
              <a:avLst/>
            </a:prstGeom>
            <a:ln w="95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a:off x="7891510" y="1759178"/>
              <a:ext cx="1" cy="1667328"/>
            </a:xfrm>
            <a:prstGeom prst="line">
              <a:avLst/>
            </a:prstGeom>
            <a:ln w="95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flipH="1">
              <a:off x="7353327" y="3770349"/>
              <a:ext cx="1" cy="404925"/>
            </a:xfrm>
            <a:prstGeom prst="line">
              <a:avLst/>
            </a:prstGeom>
            <a:ln w="952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3" name="Picture 5" descr="C:\Users\Isaac.Chen\Desktop\Img source\display_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9290" y="4227935"/>
              <a:ext cx="648072" cy="648072"/>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直線接點 43"/>
            <p:cNvCxnSpPr/>
            <p:nvPr/>
          </p:nvCxnSpPr>
          <p:spPr>
            <a:xfrm flipH="1">
              <a:off x="4211960" y="2647610"/>
              <a:ext cx="723722" cy="0"/>
            </a:xfrm>
            <a:prstGeom prst="line">
              <a:avLst/>
            </a:prstGeom>
            <a:ln w="9525">
              <a:solidFill>
                <a:schemeClr val="bg1">
                  <a:lumMod val="50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a:xfrm>
              <a:off x="2595587" y="2972086"/>
              <a:ext cx="0" cy="1255849"/>
            </a:xfrm>
            <a:prstGeom prst="line">
              <a:avLst/>
            </a:prstGeom>
            <a:ln w="9525">
              <a:solidFill>
                <a:schemeClr val="bg1">
                  <a:lumMod val="50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文字方塊 45"/>
            <p:cNvSpPr txBox="1"/>
            <p:nvPr/>
          </p:nvSpPr>
          <p:spPr>
            <a:xfrm>
              <a:off x="2483767" y="1466454"/>
              <a:ext cx="585111" cy="232625"/>
            </a:xfrm>
            <a:prstGeom prst="rect">
              <a:avLst/>
            </a:prstGeom>
            <a:noFill/>
          </p:spPr>
          <p:txBody>
            <a:bodyPr wrap="square" rtlCol="0">
              <a:spAutoFit/>
            </a:bodyPr>
            <a:lstStyle/>
            <a:p>
              <a:pPr algn="ct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7" name="文字方塊 46"/>
            <p:cNvSpPr txBox="1"/>
            <p:nvPr/>
          </p:nvSpPr>
          <p:spPr>
            <a:xfrm>
              <a:off x="3770864" y="1695356"/>
              <a:ext cx="585111" cy="232625"/>
            </a:xfrm>
            <a:prstGeom prst="rect">
              <a:avLst/>
            </a:prstGeom>
            <a:noFill/>
          </p:spPr>
          <p:txBody>
            <a:bodyPr wrap="square" rtlCol="0">
              <a:spAutoFit/>
            </a:bodyPr>
            <a:lstStyle/>
            <a:p>
              <a:pPr algn="ct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8" name="文字方塊 47"/>
            <p:cNvSpPr txBox="1"/>
            <p:nvPr/>
          </p:nvSpPr>
          <p:spPr>
            <a:xfrm>
              <a:off x="5135364" y="1917819"/>
              <a:ext cx="585111" cy="232625"/>
            </a:xfrm>
            <a:prstGeom prst="rect">
              <a:avLst/>
            </a:prstGeom>
            <a:noFill/>
          </p:spPr>
          <p:txBody>
            <a:bodyPr wrap="square" rtlCol="0">
              <a:spAutoFit/>
            </a:bodyPr>
            <a:lstStyle/>
            <a:p>
              <a:pPr algn="ct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HDMI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9" name="文字方塊 48"/>
            <p:cNvSpPr txBox="1"/>
            <p:nvPr/>
          </p:nvSpPr>
          <p:spPr>
            <a:xfrm>
              <a:off x="7086269" y="4812356"/>
              <a:ext cx="1038208" cy="232625"/>
            </a:xfrm>
            <a:prstGeom prst="rect">
              <a:avLst/>
            </a:prstGeom>
            <a:noFill/>
          </p:spPr>
          <p:txBody>
            <a:bodyPr wrap="square" rtlCol="0">
              <a:spAutoFit/>
            </a:bodyPr>
            <a:lstStyle/>
            <a:p>
              <a:r>
                <a:rPr lang="en-US" altLang="zh-TW" sz="7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Monitor</a:t>
              </a:r>
              <a:endParaRPr lang="zh-TW" altLang="en-US" sz="7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0" name="文字方塊 49"/>
            <p:cNvSpPr txBox="1"/>
            <p:nvPr/>
          </p:nvSpPr>
          <p:spPr>
            <a:xfrm>
              <a:off x="7403453" y="3699714"/>
              <a:ext cx="968804" cy="232625"/>
            </a:xfrm>
            <a:prstGeom prst="rect">
              <a:avLst/>
            </a:prstGeom>
            <a:noFill/>
          </p:spPr>
          <p:txBody>
            <a:bodyPr wrap="square" rtlCol="0">
              <a:spAutoFit/>
            </a:bodyPr>
            <a:lstStyle/>
            <a:p>
              <a:r>
                <a:rPr lang="en-US" altLang="zh-TW" sz="7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Video Switcher</a:t>
              </a:r>
              <a:endParaRPr lang="zh-TW" altLang="en-US" sz="7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1" name="文字方塊 50"/>
            <p:cNvSpPr txBox="1"/>
            <p:nvPr/>
          </p:nvSpPr>
          <p:spPr>
            <a:xfrm>
              <a:off x="7489881" y="1187846"/>
              <a:ext cx="968804" cy="232625"/>
            </a:xfrm>
            <a:prstGeom prst="rect">
              <a:avLst/>
            </a:prstGeom>
            <a:noFill/>
          </p:spPr>
          <p:txBody>
            <a:bodyPr wrap="square" rtlCol="0">
              <a:spAutoFit/>
            </a:bodyPr>
            <a:lstStyle/>
            <a:p>
              <a:r>
                <a:rPr lang="en-US" altLang="zh-TW" sz="7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DVI  converter</a:t>
              </a:r>
              <a:endParaRPr lang="zh-TW" altLang="en-US" sz="7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2" name="文字方塊 51"/>
            <p:cNvSpPr txBox="1"/>
            <p:nvPr/>
          </p:nvSpPr>
          <p:spPr>
            <a:xfrm>
              <a:off x="6435160" y="2647610"/>
              <a:ext cx="585111" cy="232625"/>
            </a:xfrm>
            <a:prstGeom prst="rect">
              <a:avLst/>
            </a:prstGeom>
            <a:noFill/>
          </p:spPr>
          <p:txBody>
            <a:bodyPr wrap="square" rtlCol="0">
              <a:spAutoFit/>
            </a:bodyPr>
            <a:lstStyle/>
            <a:p>
              <a:pPr algn="ct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DVI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3" name="文字方塊 52"/>
            <p:cNvSpPr txBox="1"/>
            <p:nvPr/>
          </p:nvSpPr>
          <p:spPr>
            <a:xfrm>
              <a:off x="6985825" y="2647610"/>
              <a:ext cx="585111" cy="232625"/>
            </a:xfrm>
            <a:prstGeom prst="rect">
              <a:avLst/>
            </a:prstGeom>
            <a:noFill/>
          </p:spPr>
          <p:txBody>
            <a:bodyPr wrap="square" rtlCol="0">
              <a:spAutoFit/>
            </a:bodyPr>
            <a:lstStyle/>
            <a:p>
              <a:pPr algn="ct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DVI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4" name="文字方塊 53"/>
            <p:cNvSpPr txBox="1"/>
            <p:nvPr/>
          </p:nvSpPr>
          <p:spPr>
            <a:xfrm>
              <a:off x="7489881" y="2647610"/>
              <a:ext cx="585111" cy="232625"/>
            </a:xfrm>
            <a:prstGeom prst="rect">
              <a:avLst/>
            </a:prstGeom>
            <a:noFill/>
          </p:spPr>
          <p:txBody>
            <a:bodyPr wrap="square" rtlCol="0">
              <a:spAutoFit/>
            </a:bodyPr>
            <a:lstStyle/>
            <a:p>
              <a:pPr algn="ct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DVI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55" name="直線接點 54"/>
            <p:cNvCxnSpPr/>
            <p:nvPr/>
          </p:nvCxnSpPr>
          <p:spPr>
            <a:xfrm flipH="1">
              <a:off x="2878030" y="2647610"/>
              <a:ext cx="723722" cy="0"/>
            </a:xfrm>
            <a:prstGeom prst="line">
              <a:avLst/>
            </a:prstGeom>
            <a:ln w="9525">
              <a:solidFill>
                <a:schemeClr val="bg1">
                  <a:lumMod val="50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文字方塊 55"/>
            <p:cNvSpPr txBox="1"/>
            <p:nvPr/>
          </p:nvSpPr>
          <p:spPr>
            <a:xfrm>
              <a:off x="2024531" y="3508434"/>
              <a:ext cx="751793" cy="232625"/>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RS422</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spTree>
    <p:extLst>
      <p:ext uri="{BB962C8B-B14F-4D97-AF65-F5344CB8AC3E}">
        <p14:creationId xmlns:p14="http://schemas.microsoft.com/office/powerpoint/2010/main" val="186540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016053" y="139873"/>
            <a:ext cx="245297" cy="25805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4539004" cy="907941"/>
          </a:xfrm>
          <a:prstGeom prst="rect">
            <a:avLst/>
          </a:prstGeom>
        </p:spPr>
        <p:txBody>
          <a:bodyPr wrap="square">
            <a:spAutoFit/>
          </a:bodyPr>
          <a:lstStyle/>
          <a:p>
            <a:pPr>
              <a:spcAft>
                <a:spcPts val="600"/>
              </a:spcAft>
              <a:defRPr/>
            </a:pPr>
            <a:r>
              <a:rPr lang="en-US" altLang="zh-CN" sz="2400" b="1" dirty="0" err="1">
                <a:solidFill>
                  <a:srgbClr val="0070C0"/>
                </a:solidFill>
                <a:latin typeface="Arial" pitchFamily="34" charset="0"/>
                <a:cs typeface="Arial" pitchFamily="34" charset="0"/>
              </a:rPr>
              <a:t>Medi</a:t>
            </a:r>
            <a:r>
              <a:rPr lang="en-US" altLang="zh-CN" sz="2400" b="1" dirty="0">
                <a:solidFill>
                  <a:srgbClr val="0070C0"/>
                </a:solidFill>
                <a:latin typeface="Arial" pitchFamily="34" charset="0"/>
                <a:cs typeface="Arial" pitchFamily="34" charset="0"/>
              </a:rPr>
              <a:t> 1 radio</a:t>
            </a:r>
          </a:p>
          <a:p>
            <a:pPr>
              <a:spcAft>
                <a:spcPts val="600"/>
              </a:spcAft>
              <a:defRPr/>
            </a:pPr>
            <a:r>
              <a:rPr lang="en-US" altLang="zh-TW" sz="2400" b="1" dirty="0">
                <a:solidFill>
                  <a:srgbClr val="0070C0"/>
                </a:solidFill>
                <a:latin typeface="Arial" pitchFamily="34" charset="0"/>
                <a:cs typeface="Arial" pitchFamily="34" charset="0"/>
              </a:rPr>
              <a:t>Morocco</a:t>
            </a: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VC-A50PN</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Broadcasting</a:t>
            </a:r>
            <a:endParaRPr lang="en-US" altLang="zh-TW" sz="900" dirty="0">
              <a:solidFill>
                <a:schemeClr val="bg1"/>
              </a:solidFill>
            </a:endParaRPr>
          </a:p>
        </p:txBody>
      </p:sp>
      <p:sp>
        <p:nvSpPr>
          <p:cNvPr id="15" name="內容版面配置區 2"/>
          <p:cNvSpPr txBox="1">
            <a:spLocks/>
          </p:cNvSpPr>
          <p:nvPr/>
        </p:nvSpPr>
        <p:spPr bwMode="auto">
          <a:xfrm>
            <a:off x="793463" y="1668192"/>
            <a:ext cx="2910519"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CN" sz="700" dirty="0">
                <a:solidFill>
                  <a:schemeClr val="tx1"/>
                </a:solidFill>
                <a:latin typeface="Arial" charset="0"/>
                <a:cs typeface="Arial" charset="0"/>
              </a:rPr>
              <a:t>Hi-Tech Media specializing in multimedia solutions has installed VC-A50PN for </a:t>
            </a:r>
            <a:r>
              <a:rPr lang="en-US" altLang="zh-CN" sz="700" dirty="0" err="1">
                <a:solidFill>
                  <a:schemeClr val="tx1"/>
                </a:solidFill>
                <a:latin typeface="Arial" charset="0"/>
                <a:cs typeface="Arial" charset="0"/>
              </a:rPr>
              <a:t>Medi</a:t>
            </a:r>
            <a:r>
              <a:rPr lang="en-US" altLang="zh-CN" sz="700" dirty="0">
                <a:solidFill>
                  <a:schemeClr val="tx1"/>
                </a:solidFill>
                <a:latin typeface="Arial" charset="0"/>
                <a:cs typeface="Arial" charset="0"/>
              </a:rPr>
              <a:t> 1 radio for  the purpose of web TV shows .</a:t>
            </a:r>
          </a:p>
          <a:p>
            <a:pPr marL="0" lvl="1" indent="0" algn="just">
              <a:lnSpc>
                <a:spcPct val="150000"/>
              </a:lnSpc>
              <a:spcBef>
                <a:spcPts val="0"/>
              </a:spcBef>
              <a:spcAft>
                <a:spcPts val="529"/>
              </a:spcAft>
              <a:buClr>
                <a:srgbClr val="558ED5"/>
              </a:buClr>
              <a:buSzPct val="70000"/>
              <a:buNone/>
              <a:defRPr/>
            </a:pPr>
            <a:r>
              <a:rPr lang="en-US" altLang="zh-CN" sz="700" dirty="0">
                <a:solidFill>
                  <a:schemeClr val="tx1"/>
                </a:solidFill>
                <a:latin typeface="Arial" charset="0"/>
                <a:cs typeface="Arial" charset="0"/>
              </a:rPr>
              <a:t>VC-A50PN SDI interface allows long distance installation and control remotely in the operation room</a:t>
            </a:r>
          </a:p>
          <a:p>
            <a:pPr marL="0" lvl="1" indent="0" algn="just">
              <a:lnSpc>
                <a:spcPct val="150000"/>
              </a:lnSpc>
              <a:spcBef>
                <a:spcPts val="0"/>
              </a:spcBef>
              <a:spcAft>
                <a:spcPts val="529"/>
              </a:spcAft>
              <a:buClr>
                <a:srgbClr val="558ED5"/>
              </a:buClr>
              <a:buSzPct val="70000"/>
              <a:buNone/>
              <a:defRPr/>
            </a:pPr>
            <a:r>
              <a:rPr lang="en-US" altLang="zh-CN" sz="700" dirty="0">
                <a:solidFill>
                  <a:schemeClr val="tx1"/>
                </a:solidFill>
                <a:latin typeface="Arial" charset="0"/>
                <a:cs typeface="Arial" charset="0"/>
              </a:rPr>
              <a:t>VC-A50PN multiple output interface enables the flexibility of integration into audio/video systems and the installation of different distances and places</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2047"/>
          <p:cNvSpPr>
            <a:spLocks noChangeArrowheads="1"/>
          </p:cNvSpPr>
          <p:nvPr/>
        </p:nvSpPr>
        <p:spPr bwMode="auto">
          <a:xfrm>
            <a:off x="6160604" y="3069528"/>
            <a:ext cx="2782957" cy="9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“Love the quality and stability of Lumens cameras, and it’s also a complement product for </a:t>
            </a:r>
            <a:r>
              <a:rPr lang="en-US" altLang="zh-TW" sz="800" i="1" dirty="0" err="1">
                <a:solidFill>
                  <a:schemeClr val="accent5"/>
                </a:solidFill>
              </a:rPr>
              <a:t>NewTek</a:t>
            </a:r>
            <a:r>
              <a:rPr lang="en-US" altLang="zh-TW" sz="800" i="1" dirty="0">
                <a:solidFill>
                  <a:schemeClr val="accent5"/>
                </a:solidFill>
              </a:rPr>
              <a:t> solutions. I look forward to long-lasting collaboration &amp; partnership with Lumens” </a:t>
            </a:r>
          </a:p>
          <a:p>
            <a:endParaRPr lang="en-US" altLang="zh-TW" sz="800" i="1" dirty="0" smtClean="0">
              <a:solidFill>
                <a:schemeClr val="accent5"/>
              </a:solidFill>
            </a:endParaRPr>
          </a:p>
          <a:p>
            <a:r>
              <a:rPr lang="en-US" altLang="zh-CN" sz="800" b="1" dirty="0">
                <a:solidFill>
                  <a:schemeClr val="accent5"/>
                </a:solidFill>
              </a:rPr>
              <a:t>Hakim </a:t>
            </a:r>
            <a:r>
              <a:rPr lang="en-US" altLang="zh-CN" sz="800" b="1" dirty="0" err="1">
                <a:solidFill>
                  <a:schemeClr val="accent5"/>
                </a:solidFill>
              </a:rPr>
              <a:t>Masbahi</a:t>
            </a:r>
            <a:endParaRPr lang="en-US" altLang="zh-CN" sz="800" b="1" dirty="0">
              <a:solidFill>
                <a:schemeClr val="accent5"/>
              </a:solidFill>
            </a:endParaRPr>
          </a:p>
          <a:p>
            <a:r>
              <a:rPr lang="en-US" altLang="zh-CN" sz="800" b="1" dirty="0">
                <a:solidFill>
                  <a:schemeClr val="accent5"/>
                </a:solidFill>
              </a:rPr>
              <a:t>General Manger at Hi Tech Media Morocco </a:t>
            </a:r>
          </a:p>
        </p:txBody>
      </p:sp>
      <p:pic>
        <p:nvPicPr>
          <p:cNvPr id="16" name="Picture 2" descr="Image result for medi 1 rad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177" y="3258427"/>
            <a:ext cx="1814075" cy="4165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Isaac.Chen\Desktop\Sucessful story\CaseStudy\7.A50P_broadcast_007\Medi 1 radio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463" y="3199463"/>
            <a:ext cx="2822489" cy="1587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ww.mylumens.com/images/pdt2/135020220818122039845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4968" y="2803874"/>
            <a:ext cx="883754" cy="66281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群組 7"/>
          <p:cNvGrpSpPr/>
          <p:nvPr/>
        </p:nvGrpSpPr>
        <p:grpSpPr>
          <a:xfrm>
            <a:off x="4200562" y="1314296"/>
            <a:ext cx="4535557" cy="1260646"/>
            <a:chOff x="434728" y="916805"/>
            <a:chExt cx="8508833" cy="2365008"/>
          </a:xfrm>
        </p:grpSpPr>
        <p:pic>
          <p:nvPicPr>
            <p:cNvPr id="21" name="Picture 3" descr="C:\Users\Isaac.Chen\Desktop\Sucessful story\CaseStudy\7.A50P_broadcast_007\Medi 1 radio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728" y="916805"/>
              <a:ext cx="4204459" cy="23650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Isaac.Chen\Desktop\Sucessful story\CaseStudy\7.A50P_broadcast_007\Medi 1 radio_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3030" y="916805"/>
              <a:ext cx="4200531" cy="2362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303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016053" y="139873"/>
            <a:ext cx="245297" cy="25805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4539004" cy="907941"/>
          </a:xfrm>
          <a:prstGeom prst="rect">
            <a:avLst/>
          </a:prstGeom>
        </p:spPr>
        <p:txBody>
          <a:bodyPr wrap="square">
            <a:spAutoFit/>
          </a:bodyPr>
          <a:lstStyle/>
          <a:p>
            <a:pPr>
              <a:spcAft>
                <a:spcPts val="600"/>
              </a:spcAft>
              <a:defRPr/>
            </a:pPr>
            <a:r>
              <a:rPr lang="en-US" altLang="zh-CN" sz="2400" b="1" dirty="0" err="1">
                <a:solidFill>
                  <a:srgbClr val="0070C0"/>
                </a:solidFill>
                <a:latin typeface="Arial" pitchFamily="34" charset="0"/>
                <a:cs typeface="Arial" pitchFamily="34" charset="0"/>
              </a:rPr>
              <a:t>Medi</a:t>
            </a:r>
            <a:r>
              <a:rPr lang="en-US" altLang="zh-CN" sz="2400" b="1" dirty="0">
                <a:solidFill>
                  <a:srgbClr val="0070C0"/>
                </a:solidFill>
                <a:latin typeface="Arial" pitchFamily="34" charset="0"/>
                <a:cs typeface="Arial" pitchFamily="34" charset="0"/>
              </a:rPr>
              <a:t> 1 radio</a:t>
            </a:r>
          </a:p>
          <a:p>
            <a:pPr>
              <a:spcAft>
                <a:spcPts val="600"/>
              </a:spcAft>
              <a:defRPr/>
            </a:pPr>
            <a:r>
              <a:rPr lang="en-US" altLang="zh-TW" sz="2400" b="1" dirty="0">
                <a:solidFill>
                  <a:srgbClr val="0070C0"/>
                </a:solidFill>
                <a:latin typeface="Arial" pitchFamily="34" charset="0"/>
                <a:cs typeface="Arial" pitchFamily="34" charset="0"/>
              </a:rPr>
              <a:t>Morocco</a:t>
            </a: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VC-A50PN</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Broadcasting</a:t>
            </a:r>
            <a:endParaRPr lang="en-US" altLang="zh-TW" sz="900" dirty="0">
              <a:solidFill>
                <a:schemeClr val="bg1"/>
              </a:solidFill>
            </a:endParaRP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群組 18"/>
          <p:cNvGrpSpPr/>
          <p:nvPr/>
        </p:nvGrpSpPr>
        <p:grpSpPr>
          <a:xfrm>
            <a:off x="1539480" y="1710772"/>
            <a:ext cx="5656450" cy="3284968"/>
            <a:chOff x="1393706" y="915566"/>
            <a:chExt cx="6058614" cy="3402996"/>
          </a:xfrm>
        </p:grpSpPr>
        <p:sp>
          <p:nvSpPr>
            <p:cNvPr id="22" name="文字方塊 21"/>
            <p:cNvSpPr txBox="1"/>
            <p:nvPr/>
          </p:nvSpPr>
          <p:spPr>
            <a:xfrm>
              <a:off x="2939933" y="1533870"/>
              <a:ext cx="1480464" cy="338554"/>
            </a:xfrm>
            <a:prstGeom prst="rect">
              <a:avLst/>
            </a:prstGeom>
            <a:noFill/>
          </p:spPr>
          <p:txBody>
            <a:bodyPr wrap="square" rtlCol="0">
              <a:spAutoFit/>
            </a:bodyPr>
            <a:lstStyle/>
            <a:p>
              <a:pPr algn="ctr"/>
              <a:r>
                <a:rPr lang="en-US" altLang="zh-TW" sz="8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Lumens PTZ Camera</a:t>
              </a:r>
            </a:p>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VC-A50PN</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24" name="直線接點 23"/>
            <p:cNvCxnSpPr/>
            <p:nvPr/>
          </p:nvCxnSpPr>
          <p:spPr>
            <a:xfrm>
              <a:off x="1732460" y="3202679"/>
              <a:ext cx="667924" cy="1"/>
            </a:xfrm>
            <a:prstGeom prst="line">
              <a:avLst/>
            </a:prstGeom>
            <a:ln>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Picture 2" descr="C:\Users\Isaac.Chen\Desktop\Img source\Logo\TC1-family-triple-monitor-clea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7635" y="2864191"/>
              <a:ext cx="2516018" cy="13787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Isaac.Chen\Desktop\Img source\microphone-png-icon-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706" y="2997299"/>
              <a:ext cx="410761" cy="41076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Isaac.Chen\Desktop\Img source\Lumens\A50PN_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6682" y="1247820"/>
              <a:ext cx="790588" cy="851164"/>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直線接點 27"/>
            <p:cNvCxnSpPr/>
            <p:nvPr/>
          </p:nvCxnSpPr>
          <p:spPr>
            <a:xfrm>
              <a:off x="4898283" y="1895454"/>
              <a:ext cx="369983" cy="0"/>
            </a:xfrm>
            <a:prstGeom prst="line">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9" name="Picture 5" descr="C:\Users\Isaac.Chen\Desktop\Img source\microphone-png-icon-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706" y="3501355"/>
              <a:ext cx="410761" cy="410761"/>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直線單箭頭接點 29"/>
            <p:cNvCxnSpPr/>
            <p:nvPr/>
          </p:nvCxnSpPr>
          <p:spPr>
            <a:xfrm>
              <a:off x="4518730" y="2129681"/>
              <a:ext cx="0" cy="774323"/>
            </a:xfrm>
            <a:prstGeom prst="straightConnector1">
              <a:avLst/>
            </a:prstGeom>
            <a:ln>
              <a:solidFill>
                <a:schemeClr val="bg1">
                  <a:lumMod val="50000"/>
                </a:schemeClr>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文字方塊 30"/>
            <p:cNvSpPr txBox="1"/>
            <p:nvPr/>
          </p:nvSpPr>
          <p:spPr>
            <a:xfrm>
              <a:off x="3881733" y="2400528"/>
              <a:ext cx="798941" cy="215444"/>
            </a:xfrm>
            <a:prstGeom prst="rect">
              <a:avLst/>
            </a:prstGeom>
            <a:noFill/>
          </p:spPr>
          <p:txBody>
            <a:bodyPr wrap="square" rtlCol="0">
              <a:spAutoFit/>
            </a:bodyPr>
            <a:lstStyle/>
            <a:p>
              <a:pPr algn="ctr"/>
              <a:r>
                <a:rPr lang="en-US" altLang="zh-TW"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NDI</a:t>
              </a:r>
              <a:r>
                <a:rPr lang="en-US" altLang="zh-TW" sz="800" baseline="300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en-US" altLang="zh-TW"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|HX</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2" name="文字方塊 31"/>
            <p:cNvSpPr txBox="1"/>
            <p:nvPr/>
          </p:nvSpPr>
          <p:spPr>
            <a:xfrm>
              <a:off x="1762373" y="3028007"/>
              <a:ext cx="565569" cy="215444"/>
            </a:xfrm>
            <a:prstGeom prst="rect">
              <a:avLst/>
            </a:prstGeom>
            <a:noFill/>
          </p:spPr>
          <p:txBody>
            <a:bodyPr wrap="square" rtlCol="0">
              <a:spAutoFit/>
            </a:bodyPr>
            <a:lstStyle/>
            <a:p>
              <a:pPr algn="ctr"/>
              <a:r>
                <a:rPr lang="en-US" altLang="zh-TW" sz="800" dirty="0" smtClean="0">
                  <a:solidFill>
                    <a:srgbClr val="FFC000"/>
                  </a:solidFill>
                  <a:latin typeface="Arial Unicode MS" panose="020B0604020202020204" pitchFamily="34" charset="-120"/>
                  <a:ea typeface="Arial Unicode MS" panose="020B0604020202020204" pitchFamily="34" charset="-120"/>
                  <a:cs typeface="Arial Unicode MS" panose="020B0604020202020204" pitchFamily="34" charset="-120"/>
                </a:rPr>
                <a:t>Audio</a:t>
              </a:r>
              <a:endParaRPr lang="zh-TW" altLang="en-US" sz="800" dirty="0">
                <a:solidFill>
                  <a:srgbClr val="FFC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33" name="直線接點 32"/>
            <p:cNvCxnSpPr/>
            <p:nvPr/>
          </p:nvCxnSpPr>
          <p:spPr>
            <a:xfrm>
              <a:off x="1732459" y="3703765"/>
              <a:ext cx="667924" cy="1"/>
            </a:xfrm>
            <a:prstGeom prst="line">
              <a:avLst/>
            </a:prstGeom>
            <a:ln>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文字方塊 33"/>
            <p:cNvSpPr txBox="1"/>
            <p:nvPr/>
          </p:nvSpPr>
          <p:spPr>
            <a:xfrm>
              <a:off x="1762372" y="3529092"/>
              <a:ext cx="565569" cy="215444"/>
            </a:xfrm>
            <a:prstGeom prst="rect">
              <a:avLst/>
            </a:prstGeom>
            <a:noFill/>
          </p:spPr>
          <p:txBody>
            <a:bodyPr wrap="square" rtlCol="0">
              <a:spAutoFit/>
            </a:bodyPr>
            <a:lstStyle/>
            <a:p>
              <a:pPr algn="ctr"/>
              <a:r>
                <a:rPr lang="en-US" altLang="zh-TW" sz="800" dirty="0" smtClean="0">
                  <a:solidFill>
                    <a:srgbClr val="FFC000"/>
                  </a:solidFill>
                  <a:latin typeface="Arial Unicode MS" panose="020B0604020202020204" pitchFamily="34" charset="-120"/>
                  <a:ea typeface="Arial Unicode MS" panose="020B0604020202020204" pitchFamily="34" charset="-120"/>
                  <a:cs typeface="Arial Unicode MS" panose="020B0604020202020204" pitchFamily="34" charset="-120"/>
                </a:rPr>
                <a:t>Audio</a:t>
              </a:r>
              <a:endParaRPr lang="zh-TW" altLang="en-US" sz="800" dirty="0">
                <a:solidFill>
                  <a:srgbClr val="FFC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35" name="Picture 6" descr="C:\Users\Isaac.Chen\Desktop\Img source\Lumens\A50PN_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3338" y="1278517"/>
              <a:ext cx="790588" cy="851164"/>
            </a:xfrm>
            <a:prstGeom prst="rect">
              <a:avLst/>
            </a:prstGeom>
            <a:noFill/>
            <a:extLst>
              <a:ext uri="{909E8E84-426E-40DD-AFC4-6F175D3DCCD1}">
                <a14:hiddenFill xmlns:a14="http://schemas.microsoft.com/office/drawing/2010/main">
                  <a:solidFill>
                    <a:srgbClr val="FFFFFF"/>
                  </a:solidFill>
                </a14:hiddenFill>
              </a:ext>
            </a:extLst>
          </p:spPr>
        </p:pic>
        <p:sp>
          <p:nvSpPr>
            <p:cNvPr id="36" name="文字方塊 35"/>
            <p:cNvSpPr txBox="1"/>
            <p:nvPr/>
          </p:nvSpPr>
          <p:spPr>
            <a:xfrm>
              <a:off x="2240642" y="2399948"/>
              <a:ext cx="798941" cy="215444"/>
            </a:xfrm>
            <a:prstGeom prst="rect">
              <a:avLst/>
            </a:prstGeom>
            <a:noFill/>
          </p:spPr>
          <p:txBody>
            <a:bodyPr wrap="square" rtlCol="0">
              <a:spAutoFit/>
            </a:bodyPr>
            <a:lstStyle/>
            <a:p>
              <a:pPr algn="ctr"/>
              <a:r>
                <a:rPr lang="en-US" altLang="zh-TW"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NDI</a:t>
              </a:r>
              <a:r>
                <a:rPr lang="en-US" altLang="zh-TW" sz="800" baseline="300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en-US" altLang="zh-TW"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|HX</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37" name="直線單箭頭接點 36"/>
            <p:cNvCxnSpPr/>
            <p:nvPr/>
          </p:nvCxnSpPr>
          <p:spPr>
            <a:xfrm>
              <a:off x="2879683" y="2129680"/>
              <a:ext cx="0" cy="774323"/>
            </a:xfrm>
            <a:prstGeom prst="straightConnector1">
              <a:avLst/>
            </a:prstGeom>
            <a:ln>
              <a:solidFill>
                <a:schemeClr val="bg1">
                  <a:lumMod val="50000"/>
                </a:schemeClr>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文字方塊 37"/>
            <p:cNvSpPr txBox="1"/>
            <p:nvPr/>
          </p:nvSpPr>
          <p:spPr>
            <a:xfrm>
              <a:off x="4872440" y="1718536"/>
              <a:ext cx="395825" cy="223185"/>
            </a:xfrm>
            <a:prstGeom prst="rect">
              <a:avLst/>
            </a:prstGeom>
            <a:noFill/>
          </p:spPr>
          <p:txBody>
            <a:bodyPr wrap="square" rtlCol="0">
              <a:spAutoFit/>
            </a:bodyPr>
            <a:lstStyle/>
            <a:p>
              <a:pPr algn="ctr"/>
              <a:r>
                <a:rPr lang="en-US" altLang="zh-TW"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S</a:t>
              </a:r>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DI</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39" name="直線接點 38"/>
            <p:cNvCxnSpPr/>
            <p:nvPr/>
          </p:nvCxnSpPr>
          <p:spPr>
            <a:xfrm>
              <a:off x="2887778" y="959788"/>
              <a:ext cx="4083637" cy="0"/>
            </a:xfrm>
            <a:prstGeom prst="line">
              <a:avLst/>
            </a:prstGeom>
            <a:ln>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a:off x="2888051" y="959788"/>
              <a:ext cx="0" cy="318729"/>
            </a:xfrm>
            <a:prstGeom prst="line">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flipV="1">
              <a:off x="4492617" y="1062827"/>
              <a:ext cx="2157673" cy="2776"/>
            </a:xfrm>
            <a:prstGeom prst="line">
              <a:avLst/>
            </a:prstGeom>
            <a:ln>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a:off x="4495110" y="1062827"/>
              <a:ext cx="293" cy="188157"/>
            </a:xfrm>
            <a:prstGeom prst="line">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文字方塊 42"/>
            <p:cNvSpPr txBox="1"/>
            <p:nvPr/>
          </p:nvSpPr>
          <p:spPr>
            <a:xfrm>
              <a:off x="3082228" y="915566"/>
              <a:ext cx="627281" cy="215444"/>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Cat 5e</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44" name="直線單箭頭接點 43"/>
            <p:cNvCxnSpPr/>
            <p:nvPr/>
          </p:nvCxnSpPr>
          <p:spPr>
            <a:xfrm>
              <a:off x="6859086" y="2724796"/>
              <a:ext cx="7228" cy="850249"/>
            </a:xfrm>
            <a:prstGeom prst="straightConnector1">
              <a:avLst/>
            </a:prstGeom>
            <a:ln>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5" name="群組 44"/>
            <p:cNvGrpSpPr/>
            <p:nvPr/>
          </p:nvGrpSpPr>
          <p:grpSpPr>
            <a:xfrm>
              <a:off x="6218242" y="3552076"/>
              <a:ext cx="1234078" cy="756896"/>
              <a:chOff x="7298362" y="3657243"/>
              <a:chExt cx="1234078" cy="756896"/>
            </a:xfrm>
          </p:grpSpPr>
          <p:pic>
            <p:nvPicPr>
              <p:cNvPr id="63" name="Picture 2" descr="C:\Users\Isaac.Chen\Desktop\Img source\cloud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2483" y="3657243"/>
                <a:ext cx="1229957" cy="756896"/>
              </a:xfrm>
              <a:prstGeom prst="rect">
                <a:avLst/>
              </a:prstGeom>
              <a:noFill/>
              <a:extLst>
                <a:ext uri="{909E8E84-426E-40DD-AFC4-6F175D3DCCD1}">
                  <a14:hiddenFill xmlns:a14="http://schemas.microsoft.com/office/drawing/2010/main">
                    <a:solidFill>
                      <a:srgbClr val="FFFFFF"/>
                    </a:solidFill>
                  </a14:hiddenFill>
                </a:ext>
              </a:extLst>
            </p:spPr>
          </p:pic>
          <p:sp>
            <p:nvSpPr>
              <p:cNvPr id="64" name="文字方塊 63"/>
              <p:cNvSpPr txBox="1"/>
              <p:nvPr/>
            </p:nvSpPr>
            <p:spPr>
              <a:xfrm>
                <a:off x="7298362" y="4011910"/>
                <a:ext cx="1234078" cy="276999"/>
              </a:xfrm>
              <a:prstGeom prst="rect">
                <a:avLst/>
              </a:prstGeom>
              <a:noFill/>
            </p:spPr>
            <p:txBody>
              <a:bodyPr wrap="square" rtlCol="0">
                <a:spAutoFit/>
              </a:bodyPr>
              <a:lstStyle/>
              <a:p>
                <a:pPr algn="ctr"/>
                <a:r>
                  <a:rPr lang="en-US" altLang="zh-TW" sz="1200" b="1" dirty="0" smtClean="0">
                    <a:solidFill>
                      <a:schemeClr val="tx1"/>
                    </a:solidFill>
                    <a:latin typeface="Segoe UI Black" panose="020B0A02040204020203" pitchFamily="34" charset="0"/>
                    <a:ea typeface="Segoe UI Black" panose="020B0A02040204020203" pitchFamily="34" charset="0"/>
                    <a:cs typeface="Arial Unicode MS" panose="020B0604020202020204" pitchFamily="34" charset="-120"/>
                  </a:rPr>
                  <a:t>Web TV</a:t>
                </a:r>
                <a:endParaRPr lang="zh-TW" altLang="en-US" sz="1200" b="1" dirty="0">
                  <a:solidFill>
                    <a:schemeClr val="tx1"/>
                  </a:solidFill>
                  <a:latin typeface="Segoe UI Black" panose="020B0A02040204020203" pitchFamily="34" charset="0"/>
                  <a:ea typeface="Arial Unicode MS" panose="020B0604020202020204" pitchFamily="34" charset="-120"/>
                  <a:cs typeface="Arial Unicode MS" panose="020B0604020202020204" pitchFamily="34" charset="-120"/>
                </a:endParaRPr>
              </a:p>
            </p:txBody>
          </p:sp>
        </p:grpSp>
        <p:sp>
          <p:nvSpPr>
            <p:cNvPr id="46" name="文字方塊 45"/>
            <p:cNvSpPr txBox="1"/>
            <p:nvPr/>
          </p:nvSpPr>
          <p:spPr>
            <a:xfrm>
              <a:off x="3844981" y="4103118"/>
              <a:ext cx="1077117" cy="215444"/>
            </a:xfrm>
            <a:prstGeom prst="rect">
              <a:avLst/>
            </a:prstGeom>
            <a:noFill/>
          </p:spPr>
          <p:txBody>
            <a:bodyPr wrap="square" rtlCol="0">
              <a:spAutoFit/>
            </a:bodyPr>
            <a:lstStyle/>
            <a:p>
              <a:pPr algn="ctr"/>
              <a:r>
                <a:rPr lang="en-US" altLang="zh-TW" sz="800" dirty="0" err="1"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NewTek</a:t>
              </a: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sz="800" dirty="0" err="1"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Tricaster</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47" name="群組 46"/>
            <p:cNvGrpSpPr/>
            <p:nvPr/>
          </p:nvGrpSpPr>
          <p:grpSpPr>
            <a:xfrm>
              <a:off x="6208300" y="1967900"/>
              <a:ext cx="1234078" cy="756896"/>
              <a:chOff x="7298362" y="1995686"/>
              <a:chExt cx="1234078" cy="756896"/>
            </a:xfrm>
          </p:grpSpPr>
          <p:pic>
            <p:nvPicPr>
              <p:cNvPr id="61" name="Picture 2" descr="C:\Users\Isaac.Chen\Desktop\Img source\cloud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0899" y="1995686"/>
                <a:ext cx="1229957" cy="756896"/>
              </a:xfrm>
              <a:prstGeom prst="rect">
                <a:avLst/>
              </a:prstGeom>
              <a:noFill/>
              <a:extLst>
                <a:ext uri="{909E8E84-426E-40DD-AFC4-6F175D3DCCD1}">
                  <a14:hiddenFill xmlns:a14="http://schemas.microsoft.com/office/drawing/2010/main">
                    <a:solidFill>
                      <a:srgbClr val="FFFFFF"/>
                    </a:solidFill>
                  </a14:hiddenFill>
                </a:ext>
              </a:extLst>
            </p:spPr>
          </p:pic>
          <p:sp>
            <p:nvSpPr>
              <p:cNvPr id="62" name="文字方塊 61"/>
              <p:cNvSpPr txBox="1"/>
              <p:nvPr/>
            </p:nvSpPr>
            <p:spPr>
              <a:xfrm>
                <a:off x="7298362" y="2348098"/>
                <a:ext cx="1234078" cy="261610"/>
              </a:xfrm>
              <a:prstGeom prst="rect">
                <a:avLst/>
              </a:prstGeom>
              <a:noFill/>
            </p:spPr>
            <p:txBody>
              <a:bodyPr wrap="square" rtlCol="0">
                <a:spAutoFit/>
              </a:bodyPr>
              <a:lstStyle/>
              <a:p>
                <a:pPr algn="ctr"/>
                <a:r>
                  <a:rPr lang="en-US" altLang="zh-TW" sz="1100" b="1" dirty="0" smtClean="0">
                    <a:solidFill>
                      <a:schemeClr val="tx1"/>
                    </a:solidFill>
                    <a:latin typeface="Segoe UI Black" panose="020B0A02040204020203" pitchFamily="34" charset="0"/>
                    <a:ea typeface="Segoe UI Black" panose="020B0A02040204020203" pitchFamily="34" charset="0"/>
                    <a:cs typeface="Arial Unicode MS" panose="020B0604020202020204" pitchFamily="34" charset="-120"/>
                  </a:rPr>
                  <a:t>LAN / WAN</a:t>
                </a:r>
                <a:endParaRPr lang="zh-TW" altLang="en-US" sz="1100" b="1" dirty="0">
                  <a:solidFill>
                    <a:schemeClr val="tx1"/>
                  </a:solidFill>
                  <a:latin typeface="Segoe UI Black" panose="020B0A02040204020203" pitchFamily="34" charset="0"/>
                  <a:ea typeface="Arial Unicode MS" panose="020B0604020202020204" pitchFamily="34" charset="-120"/>
                  <a:cs typeface="Arial Unicode MS" panose="020B0604020202020204" pitchFamily="34" charset="-120"/>
                </a:endParaRPr>
              </a:p>
            </p:txBody>
          </p:sp>
        </p:grpSp>
        <p:cxnSp>
          <p:nvCxnSpPr>
            <p:cNvPr id="48" name="直線接點 47"/>
            <p:cNvCxnSpPr/>
            <p:nvPr/>
          </p:nvCxnSpPr>
          <p:spPr>
            <a:xfrm>
              <a:off x="6966937" y="957407"/>
              <a:ext cx="4478" cy="976573"/>
            </a:xfrm>
            <a:prstGeom prst="line">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a:xfrm>
              <a:off x="6645812" y="1062827"/>
              <a:ext cx="4478" cy="870769"/>
            </a:xfrm>
            <a:prstGeom prst="line">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a:off x="4963653" y="3205456"/>
              <a:ext cx="894549" cy="0"/>
            </a:xfrm>
            <a:prstGeom prst="line">
              <a:avLst/>
            </a:prstGeom>
            <a:ln>
              <a:solidFill>
                <a:schemeClr val="bg1">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a:xfrm flipH="1">
              <a:off x="5855822" y="2516842"/>
              <a:ext cx="1364" cy="692980"/>
            </a:xfrm>
            <a:prstGeom prst="line">
              <a:avLst/>
            </a:prstGeom>
            <a:ln>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a:xfrm flipV="1">
              <a:off x="5855822" y="2520152"/>
              <a:ext cx="389507" cy="1444"/>
            </a:xfrm>
            <a:prstGeom prst="line">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文字方塊 52"/>
            <p:cNvSpPr txBox="1"/>
            <p:nvPr/>
          </p:nvSpPr>
          <p:spPr>
            <a:xfrm>
              <a:off x="5097286" y="1036483"/>
              <a:ext cx="627281" cy="215444"/>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Cat 5e</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4" name="文字方塊 53"/>
            <p:cNvSpPr txBox="1"/>
            <p:nvPr/>
          </p:nvSpPr>
          <p:spPr>
            <a:xfrm>
              <a:off x="5152961" y="3164478"/>
              <a:ext cx="627281" cy="215444"/>
            </a:xfrm>
            <a:prstGeom prst="rect">
              <a:avLst/>
            </a:prstGeom>
            <a:noFill/>
          </p:spPr>
          <p:txBody>
            <a:bodyPr wrap="square" rtlCol="0">
              <a:spAutoFit/>
            </a:bodyPr>
            <a:lstStyle/>
            <a:p>
              <a:pPr algn="ctr"/>
              <a:r>
                <a:rPr lang="en-US" altLang="zh-TW" sz="8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Cat 5e</a:t>
              </a:r>
              <a:endParaRPr lang="zh-TW" altLang="en-US" sz="8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55" name="Picture 3" descr="C:\Users\Isaac.Chen\Desktop\Img source\display_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3745" y="1698920"/>
              <a:ext cx="379650" cy="379650"/>
            </a:xfrm>
            <a:prstGeom prst="rect">
              <a:avLst/>
            </a:prstGeom>
            <a:noFill/>
            <a:extLst>
              <a:ext uri="{909E8E84-426E-40DD-AFC4-6F175D3DCCD1}">
                <a14:hiddenFill xmlns:a14="http://schemas.microsoft.com/office/drawing/2010/main">
                  <a:solidFill>
                    <a:srgbClr val="FFFFFF"/>
                  </a:solidFill>
                </a14:hiddenFill>
              </a:ext>
            </a:extLst>
          </p:spPr>
        </p:pic>
        <p:sp>
          <p:nvSpPr>
            <p:cNvPr id="56" name="文字方塊 55"/>
            <p:cNvSpPr txBox="1"/>
            <p:nvPr/>
          </p:nvSpPr>
          <p:spPr>
            <a:xfrm>
              <a:off x="5221737" y="2019066"/>
              <a:ext cx="539932" cy="215444"/>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Monitor</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57" name="直線接點 56"/>
            <p:cNvCxnSpPr/>
            <p:nvPr/>
          </p:nvCxnSpPr>
          <p:spPr>
            <a:xfrm>
              <a:off x="2052133" y="1913968"/>
              <a:ext cx="369983" cy="0"/>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文字方塊 57"/>
            <p:cNvSpPr txBox="1"/>
            <p:nvPr/>
          </p:nvSpPr>
          <p:spPr>
            <a:xfrm>
              <a:off x="2085473" y="1750433"/>
              <a:ext cx="408651" cy="223185"/>
            </a:xfrm>
            <a:prstGeom prst="rect">
              <a:avLst/>
            </a:prstGeom>
            <a:noFill/>
          </p:spPr>
          <p:txBody>
            <a:bodyPr wrap="square" rtlCol="0">
              <a:spAutoFit/>
            </a:bodyPr>
            <a:lstStyle/>
            <a:p>
              <a:pPr algn="ctr"/>
              <a:r>
                <a:rPr lang="en-US" altLang="zh-TW"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S</a:t>
              </a:r>
              <a:r>
                <a:rPr lang="en-US" altLang="zh-TW" sz="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DI</a:t>
              </a:r>
              <a:endParaRPr lang="zh-TW" altLang="en-US" sz="8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59" name="Picture 3" descr="C:\Users\Isaac.Chen\Desktop\Img source\display_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5804" y="1732824"/>
              <a:ext cx="379650" cy="379650"/>
            </a:xfrm>
            <a:prstGeom prst="rect">
              <a:avLst/>
            </a:prstGeom>
            <a:noFill/>
            <a:extLst>
              <a:ext uri="{909E8E84-426E-40DD-AFC4-6F175D3DCCD1}">
                <a14:hiddenFill xmlns:a14="http://schemas.microsoft.com/office/drawing/2010/main">
                  <a:solidFill>
                    <a:srgbClr val="FFFFFF"/>
                  </a:solidFill>
                </a14:hiddenFill>
              </a:ext>
            </a:extLst>
          </p:spPr>
        </p:pic>
        <p:sp>
          <p:nvSpPr>
            <p:cNvPr id="60" name="文字方塊 59"/>
            <p:cNvSpPr txBox="1"/>
            <p:nvPr/>
          </p:nvSpPr>
          <p:spPr>
            <a:xfrm>
              <a:off x="1583796" y="2052970"/>
              <a:ext cx="539932" cy="215444"/>
            </a:xfrm>
            <a:prstGeom prst="rect">
              <a:avLst/>
            </a:prstGeom>
            <a:noFill/>
          </p:spPr>
          <p:txBody>
            <a:bodyPr wrap="square" rtlCol="0">
              <a:spAutoFit/>
            </a:bodyPr>
            <a:lstStyle/>
            <a:p>
              <a:pPr algn="ctr"/>
              <a:r>
                <a:rPr lang="en-US" altLang="zh-TW" sz="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Monitor</a:t>
              </a:r>
              <a:endParaRPr lang="zh-TW" altLang="en-US" sz="8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spTree>
    <p:extLst>
      <p:ext uri="{BB962C8B-B14F-4D97-AF65-F5344CB8AC3E}">
        <p14:creationId xmlns:p14="http://schemas.microsoft.com/office/powerpoint/2010/main" val="67410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812301" y="244235"/>
            <a:ext cx="245297" cy="217309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4613424" cy="707886"/>
          </a:xfrm>
          <a:prstGeom prst="rect">
            <a:avLst/>
          </a:prstGeom>
        </p:spPr>
        <p:txBody>
          <a:bodyPr wrap="square">
            <a:spAutoFit/>
          </a:bodyPr>
          <a:lstStyle/>
          <a:p>
            <a:pPr>
              <a:spcAft>
                <a:spcPts val="600"/>
              </a:spcAft>
              <a:defRPr/>
            </a:pPr>
            <a:r>
              <a:rPr lang="en-US" altLang="zh-TW" sz="2000" b="1" dirty="0">
                <a:solidFill>
                  <a:srgbClr val="0070C0"/>
                </a:solidFill>
                <a:latin typeface="Arial" pitchFamily="34" charset="0"/>
                <a:cs typeface="Arial" pitchFamily="34" charset="0"/>
              </a:rPr>
              <a:t>Election Canvass </a:t>
            </a:r>
            <a:r>
              <a:rPr lang="en-US" altLang="zh-TW" sz="2000" b="1" dirty="0" smtClean="0">
                <a:solidFill>
                  <a:srgbClr val="0070C0"/>
                </a:solidFill>
                <a:latin typeface="Arial" pitchFamily="34" charset="0"/>
                <a:cs typeface="Arial" pitchFamily="34" charset="0"/>
              </a:rPr>
              <a:t>Broadcasting</a:t>
            </a:r>
            <a:r>
              <a:rPr lang="zh-TW" altLang="en-US" sz="2000" b="1" dirty="0" smtClean="0">
                <a:solidFill>
                  <a:srgbClr val="0070C0"/>
                </a:solidFill>
                <a:latin typeface="Arial" pitchFamily="34" charset="0"/>
                <a:cs typeface="Arial" pitchFamily="34" charset="0"/>
              </a:rPr>
              <a:t> </a:t>
            </a:r>
            <a:r>
              <a:rPr lang="en-US" altLang="zh-TW" sz="2000" b="1" dirty="0" smtClean="0">
                <a:solidFill>
                  <a:srgbClr val="0070C0"/>
                </a:solidFill>
                <a:latin typeface="Arial" pitchFamily="34" charset="0"/>
                <a:cs typeface="Arial" pitchFamily="34" charset="0"/>
              </a:rPr>
              <a:t>Taiwan</a:t>
            </a:r>
          </a:p>
        </p:txBody>
      </p:sp>
      <p:sp>
        <p:nvSpPr>
          <p:cNvPr id="9" name="矩形 8"/>
          <p:cNvSpPr/>
          <p:nvPr/>
        </p:nvSpPr>
        <p:spPr>
          <a:xfrm>
            <a:off x="848405" y="121490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VC-A71P, </a:t>
            </a:r>
            <a:r>
              <a:rPr lang="en-US" altLang="zh-TW" sz="1000" dirty="0" smtClean="0">
                <a:solidFill>
                  <a:schemeClr val="bg1"/>
                </a:solidFill>
                <a:latin typeface="Arial" pitchFamily="34" charset="0"/>
                <a:cs typeface="Arial" pitchFamily="34" charset="0"/>
              </a:rPr>
              <a:t>VS-KB30</a:t>
            </a:r>
            <a:endParaRPr lang="en-US" altLang="zh-TW" sz="1000" dirty="0">
              <a:solidFill>
                <a:schemeClr val="bg1"/>
              </a:solidFill>
              <a:latin typeface="Arial" pitchFamily="34" charset="0"/>
              <a:cs typeface="Arial" pitchFamily="34" charset="0"/>
            </a:endParaRPr>
          </a:p>
        </p:txBody>
      </p:sp>
      <p:sp>
        <p:nvSpPr>
          <p:cNvPr id="15" name="內容版面配置區 2"/>
          <p:cNvSpPr txBox="1">
            <a:spLocks/>
          </p:cNvSpPr>
          <p:nvPr/>
        </p:nvSpPr>
        <p:spPr bwMode="auto">
          <a:xfrm>
            <a:off x="793464" y="1568802"/>
            <a:ext cx="2771372"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Lumens and Bohemia jointly created a new form of live streaming solution for the canvass activity by using two Lumens 4K PTZ cameras combined with 5G signal transmitters to achieve remote control for filming. The PTZ camera installed on the leading vehicle is responsible for taking a panoramic view of the interaction between the candidates and the public while the camera on the publicity vehicle mainly takes close-up pictures of candidates. </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內容版面配置區 2"/>
          <p:cNvSpPr txBox="1">
            <a:spLocks/>
          </p:cNvSpPr>
          <p:nvPr/>
        </p:nvSpPr>
        <p:spPr bwMode="auto">
          <a:xfrm>
            <a:off x="4166058" y="2480576"/>
            <a:ext cx="3001070" cy="81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TW" sz="700" dirty="0">
                <a:solidFill>
                  <a:schemeClr val="tx1"/>
                </a:solidFill>
                <a:latin typeface="Arial" charset="0"/>
                <a:cs typeface="Arial" charset="0"/>
              </a:rPr>
              <a:t>The cameras send the images to the remote campaign headquarters in real time for editing and then uploading to online platforms for live streaming. The photographers also can control the PTZ cameras in real-time through Lumens VS-KB30 control panel, which simplifies the canvass filming closely and the post-production process. They can finish all work remotely in the campaign headquarter. </a:t>
            </a:r>
          </a:p>
        </p:txBody>
      </p:sp>
      <p:sp>
        <p:nvSpPr>
          <p:cNvPr id="20" name="矩形 2047"/>
          <p:cNvSpPr>
            <a:spLocks noChangeArrowheads="1"/>
          </p:cNvSpPr>
          <p:nvPr/>
        </p:nvSpPr>
        <p:spPr bwMode="auto">
          <a:xfrm>
            <a:off x="4166058" y="3660660"/>
            <a:ext cx="3193503" cy="9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“The document camera provides our lectures a fantastic opportunity to show physical documents to the class and is often used as a whiteboard function. Overall, we have always found that the Lumens document cameras are easy to use, reliable, of sturdy construction and produce very professional results</a:t>
            </a:r>
            <a:r>
              <a:rPr lang="en-US" altLang="zh-TW" sz="800" i="1" dirty="0" smtClean="0">
                <a:solidFill>
                  <a:schemeClr val="accent5"/>
                </a:solidFill>
              </a:rPr>
              <a:t>”</a:t>
            </a:r>
            <a:r>
              <a:rPr lang="zh-TW" altLang="en-US" sz="800" i="1" dirty="0" smtClean="0">
                <a:solidFill>
                  <a:schemeClr val="accent5"/>
                </a:solidFill>
              </a:rPr>
              <a:t>  </a:t>
            </a:r>
            <a:r>
              <a:rPr lang="en-US" altLang="zh-TW" sz="800" i="1" dirty="0" smtClean="0">
                <a:solidFill>
                  <a:schemeClr val="accent5"/>
                </a:solidFill>
              </a:rPr>
              <a:t>— Jul., 2019</a:t>
            </a:r>
            <a:endParaRPr lang="en-US" altLang="zh-TW" sz="800" i="1" dirty="0">
              <a:solidFill>
                <a:schemeClr val="accent5"/>
              </a:solidFill>
            </a:endParaRPr>
          </a:p>
          <a:p>
            <a:endParaRPr lang="en-US" altLang="zh-TW" sz="800" i="1" dirty="0" smtClean="0">
              <a:solidFill>
                <a:schemeClr val="accent5"/>
              </a:solidFill>
            </a:endParaRPr>
          </a:p>
          <a:p>
            <a:r>
              <a:rPr lang="en-US" altLang="zh-TW" sz="800" b="1" dirty="0">
                <a:solidFill>
                  <a:schemeClr val="accent5"/>
                </a:solidFill>
              </a:rPr>
              <a:t>Customer </a:t>
            </a:r>
            <a:r>
              <a:rPr lang="en-US" altLang="zh-TW" sz="800" b="1" dirty="0" smtClean="0">
                <a:solidFill>
                  <a:schemeClr val="accent5"/>
                </a:solidFill>
              </a:rPr>
              <a:t>Testimonial</a:t>
            </a:r>
            <a:endParaRPr lang="en-US" altLang="zh-TW" sz="800" b="1" dirty="0">
              <a:solidFill>
                <a:schemeClr val="accent5"/>
              </a:solidFill>
            </a:endParaRPr>
          </a:p>
        </p:txBody>
      </p:sp>
      <p:grpSp>
        <p:nvGrpSpPr>
          <p:cNvPr id="22" name="群組 21"/>
          <p:cNvGrpSpPr/>
          <p:nvPr/>
        </p:nvGrpSpPr>
        <p:grpSpPr>
          <a:xfrm>
            <a:off x="848404" y="2855714"/>
            <a:ext cx="2716431" cy="2046034"/>
            <a:chOff x="5945442" y="872375"/>
            <a:chExt cx="2443617" cy="1840549"/>
          </a:xfrm>
        </p:grpSpPr>
        <p:pic>
          <p:nvPicPr>
            <p:cNvPr id="23" name="圖片 22"/>
            <p:cNvPicPr>
              <a:picLocks noChangeAspect="1"/>
            </p:cNvPicPr>
            <p:nvPr/>
          </p:nvPicPr>
          <p:blipFill>
            <a:blip r:embed="rId2"/>
            <a:stretch>
              <a:fillRect/>
            </a:stretch>
          </p:blipFill>
          <p:spPr>
            <a:xfrm>
              <a:off x="5945442" y="872375"/>
              <a:ext cx="2443617" cy="1840549"/>
            </a:xfrm>
            <a:prstGeom prst="rect">
              <a:avLst/>
            </a:prstGeom>
          </p:spPr>
        </p:pic>
        <p:sp>
          <p:nvSpPr>
            <p:cNvPr id="24" name="橢圓 23"/>
            <p:cNvSpPr/>
            <p:nvPr/>
          </p:nvSpPr>
          <p:spPr>
            <a:xfrm>
              <a:off x="7550578" y="899993"/>
              <a:ext cx="432048" cy="398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5" name="圖片 24"/>
          <p:cNvPicPr>
            <a:picLocks noChangeAspect="1"/>
          </p:cNvPicPr>
          <p:nvPr/>
        </p:nvPicPr>
        <p:blipFill rotWithShape="1">
          <a:blip r:embed="rId3"/>
          <a:srcRect l="5213" t="814" r="6155" b="2"/>
          <a:stretch/>
        </p:blipFill>
        <p:spPr>
          <a:xfrm>
            <a:off x="7418239" y="2553239"/>
            <a:ext cx="1261557" cy="1882368"/>
          </a:xfrm>
          <a:prstGeom prst="rect">
            <a:avLst/>
          </a:prstGeom>
        </p:spPr>
      </p:pic>
      <p:grpSp>
        <p:nvGrpSpPr>
          <p:cNvPr id="7" name="群組 6"/>
          <p:cNvGrpSpPr/>
          <p:nvPr/>
        </p:nvGrpSpPr>
        <p:grpSpPr>
          <a:xfrm>
            <a:off x="4200562" y="1208132"/>
            <a:ext cx="4479235" cy="1098286"/>
            <a:chOff x="2792246" y="1303023"/>
            <a:chExt cx="5344590" cy="1310467"/>
          </a:xfrm>
        </p:grpSpPr>
        <p:grpSp>
          <p:nvGrpSpPr>
            <p:cNvPr id="26" name="群組 25"/>
            <p:cNvGrpSpPr/>
            <p:nvPr/>
          </p:nvGrpSpPr>
          <p:grpSpPr>
            <a:xfrm>
              <a:off x="2792246" y="1307922"/>
              <a:ext cx="1740757" cy="1305568"/>
              <a:chOff x="799082" y="2716330"/>
              <a:chExt cx="2454064" cy="1840548"/>
            </a:xfrm>
          </p:grpSpPr>
          <p:pic>
            <p:nvPicPr>
              <p:cNvPr id="27" name="圖片 26"/>
              <p:cNvPicPr>
                <a:picLocks noChangeAspect="1"/>
              </p:cNvPicPr>
              <p:nvPr/>
            </p:nvPicPr>
            <p:blipFill rotWithShape="1">
              <a:blip r:embed="rId4"/>
              <a:srcRect r="22018"/>
              <a:stretch/>
            </p:blipFill>
            <p:spPr>
              <a:xfrm>
                <a:off x="799082" y="2716330"/>
                <a:ext cx="2454064" cy="1840548"/>
              </a:xfrm>
              <a:prstGeom prst="rect">
                <a:avLst/>
              </a:prstGeom>
            </p:spPr>
          </p:pic>
          <p:sp>
            <p:nvSpPr>
              <p:cNvPr id="28" name="橢圓 27"/>
              <p:cNvSpPr/>
              <p:nvPr/>
            </p:nvSpPr>
            <p:spPr>
              <a:xfrm>
                <a:off x="2771800" y="3855775"/>
                <a:ext cx="432048" cy="398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9" name="圖片 28"/>
            <p:cNvPicPr>
              <a:picLocks noChangeAspect="1"/>
            </p:cNvPicPr>
            <p:nvPr/>
          </p:nvPicPr>
          <p:blipFill>
            <a:blip r:embed="rId5"/>
            <a:stretch>
              <a:fillRect/>
            </a:stretch>
          </p:blipFill>
          <p:spPr>
            <a:xfrm>
              <a:off x="4598583" y="1307522"/>
              <a:ext cx="1733347" cy="1300010"/>
            </a:xfrm>
            <a:prstGeom prst="rect">
              <a:avLst/>
            </a:prstGeom>
          </p:spPr>
        </p:pic>
        <p:pic>
          <p:nvPicPr>
            <p:cNvPr id="30" name="圖片 29"/>
            <p:cNvPicPr>
              <a:picLocks noChangeAspect="1"/>
            </p:cNvPicPr>
            <p:nvPr/>
          </p:nvPicPr>
          <p:blipFill>
            <a:blip r:embed="rId6"/>
            <a:stretch>
              <a:fillRect/>
            </a:stretch>
          </p:blipFill>
          <p:spPr>
            <a:xfrm>
              <a:off x="6397510" y="1303023"/>
              <a:ext cx="1739326" cy="1304495"/>
            </a:xfrm>
            <a:prstGeom prst="rect">
              <a:avLst/>
            </a:prstGeom>
          </p:spPr>
        </p:pic>
      </p:grpSp>
      <p:sp>
        <p:nvSpPr>
          <p:cNvPr id="21" name="矩形 2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Broadcasting</a:t>
            </a:r>
            <a:endParaRPr lang="en-US" altLang="zh-TW" sz="900" dirty="0">
              <a:solidFill>
                <a:schemeClr val="bg1"/>
              </a:solidFill>
            </a:endParaRPr>
          </a:p>
        </p:txBody>
      </p:sp>
    </p:spTree>
    <p:extLst>
      <p:ext uri="{BB962C8B-B14F-4D97-AF65-F5344CB8AC3E}">
        <p14:creationId xmlns:p14="http://schemas.microsoft.com/office/powerpoint/2010/main" val="1903743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1812301" y="244235"/>
            <a:ext cx="245297" cy="217309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4613424" cy="707886"/>
          </a:xfrm>
          <a:prstGeom prst="rect">
            <a:avLst/>
          </a:prstGeom>
        </p:spPr>
        <p:txBody>
          <a:bodyPr wrap="square">
            <a:spAutoFit/>
          </a:bodyPr>
          <a:lstStyle/>
          <a:p>
            <a:pPr>
              <a:spcAft>
                <a:spcPts val="600"/>
              </a:spcAft>
              <a:defRPr/>
            </a:pPr>
            <a:r>
              <a:rPr lang="en-US" altLang="zh-TW" sz="2000" b="1" dirty="0">
                <a:solidFill>
                  <a:srgbClr val="0070C0"/>
                </a:solidFill>
                <a:latin typeface="Arial" pitchFamily="34" charset="0"/>
                <a:cs typeface="Arial" pitchFamily="34" charset="0"/>
              </a:rPr>
              <a:t>Election Canvass </a:t>
            </a:r>
            <a:r>
              <a:rPr lang="en-US" altLang="zh-TW" sz="2000" b="1" dirty="0" smtClean="0">
                <a:solidFill>
                  <a:srgbClr val="0070C0"/>
                </a:solidFill>
                <a:latin typeface="Arial" pitchFamily="34" charset="0"/>
                <a:cs typeface="Arial" pitchFamily="34" charset="0"/>
              </a:rPr>
              <a:t>Broadcasting</a:t>
            </a:r>
            <a:r>
              <a:rPr lang="zh-TW" altLang="en-US" sz="2000" b="1" dirty="0" smtClean="0">
                <a:solidFill>
                  <a:srgbClr val="0070C0"/>
                </a:solidFill>
                <a:latin typeface="Arial" pitchFamily="34" charset="0"/>
                <a:cs typeface="Arial" pitchFamily="34" charset="0"/>
              </a:rPr>
              <a:t> </a:t>
            </a:r>
            <a:r>
              <a:rPr lang="en-US" altLang="zh-TW" sz="2000" b="1" dirty="0" smtClean="0">
                <a:solidFill>
                  <a:srgbClr val="0070C0"/>
                </a:solidFill>
                <a:latin typeface="Arial" pitchFamily="34" charset="0"/>
                <a:cs typeface="Arial" pitchFamily="34" charset="0"/>
              </a:rPr>
              <a:t>Taiwan</a:t>
            </a:r>
          </a:p>
        </p:txBody>
      </p:sp>
      <p:sp>
        <p:nvSpPr>
          <p:cNvPr id="9" name="矩形 8"/>
          <p:cNvSpPr/>
          <p:nvPr/>
        </p:nvSpPr>
        <p:spPr>
          <a:xfrm>
            <a:off x="848405" y="121490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VC-A71P, </a:t>
            </a:r>
            <a:r>
              <a:rPr lang="en-US" altLang="zh-TW" sz="1000" dirty="0" smtClean="0">
                <a:solidFill>
                  <a:schemeClr val="bg1"/>
                </a:solidFill>
                <a:latin typeface="Arial" pitchFamily="34" charset="0"/>
                <a:cs typeface="Arial" pitchFamily="34" charset="0"/>
              </a:rPr>
              <a:t>VS-KB30</a:t>
            </a:r>
            <a:endParaRPr lang="en-US" altLang="zh-TW" sz="1000" dirty="0">
              <a:solidFill>
                <a:schemeClr val="bg1"/>
              </a:solidFill>
              <a:latin typeface="Arial" pitchFamily="34" charset="0"/>
              <a:cs typeface="Arial" pitchFamily="34" charset="0"/>
            </a:endParaRP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Broadcasting</a:t>
            </a:r>
            <a:endParaRPr lang="en-US" altLang="zh-TW" sz="900" dirty="0">
              <a:solidFill>
                <a:schemeClr val="bg1"/>
              </a:solidFill>
            </a:endParaRPr>
          </a:p>
        </p:txBody>
      </p:sp>
      <p:pic>
        <p:nvPicPr>
          <p:cNvPr id="10" name="圖片 9"/>
          <p:cNvPicPr/>
          <p:nvPr/>
        </p:nvPicPr>
        <p:blipFill>
          <a:blip r:embed="rId2">
            <a:extLst>
              <a:ext uri="{28A0092B-C50C-407E-A947-70E740481C1C}">
                <a14:useLocalDpi xmlns:a14="http://schemas.microsoft.com/office/drawing/2010/main" val="0"/>
              </a:ext>
            </a:extLst>
          </a:blip>
          <a:srcRect/>
          <a:stretch>
            <a:fillRect/>
          </a:stretch>
        </p:blipFill>
        <p:spPr bwMode="auto">
          <a:xfrm>
            <a:off x="1395467" y="1656190"/>
            <a:ext cx="6233795" cy="3116580"/>
          </a:xfrm>
          <a:prstGeom prst="rect">
            <a:avLst/>
          </a:prstGeom>
          <a:noFill/>
        </p:spPr>
      </p:pic>
    </p:spTree>
    <p:extLst>
      <p:ext uri="{BB962C8B-B14F-4D97-AF65-F5344CB8AC3E}">
        <p14:creationId xmlns:p14="http://schemas.microsoft.com/office/powerpoint/2010/main" val="126092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016053" y="139873"/>
            <a:ext cx="245297" cy="25805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4539004" cy="907941"/>
          </a:xfrm>
          <a:prstGeom prst="rect">
            <a:avLst/>
          </a:prstGeom>
        </p:spPr>
        <p:txBody>
          <a:bodyPr wrap="square">
            <a:spAutoFit/>
          </a:bodyPr>
          <a:lstStyle/>
          <a:p>
            <a:pPr>
              <a:spcAft>
                <a:spcPts val="600"/>
              </a:spcAft>
              <a:defRPr/>
            </a:pPr>
            <a:r>
              <a:rPr lang="en-US" altLang="zh-CN" sz="2400" b="1" dirty="0" err="1">
                <a:solidFill>
                  <a:srgbClr val="0070C0"/>
                </a:solidFill>
                <a:latin typeface="Arial" pitchFamily="34" charset="0"/>
                <a:cs typeface="Arial" pitchFamily="34" charset="0"/>
              </a:rPr>
              <a:t>MoonShine</a:t>
            </a:r>
            <a:r>
              <a:rPr lang="en-US" altLang="zh-CN" sz="2400" b="1" dirty="0">
                <a:solidFill>
                  <a:srgbClr val="0070C0"/>
                </a:solidFill>
                <a:latin typeface="Arial" pitchFamily="34" charset="0"/>
                <a:cs typeface="Arial" pitchFamily="34" charset="0"/>
              </a:rPr>
              <a:t> </a:t>
            </a:r>
            <a:r>
              <a:rPr lang="en-US" altLang="zh-CN" sz="2400" b="1" dirty="0" smtClean="0">
                <a:solidFill>
                  <a:srgbClr val="0070C0"/>
                </a:solidFill>
                <a:latin typeface="Arial" pitchFamily="34" charset="0"/>
                <a:cs typeface="Arial" pitchFamily="34" charset="0"/>
              </a:rPr>
              <a:t>Animation</a:t>
            </a:r>
          </a:p>
          <a:p>
            <a:pPr>
              <a:spcAft>
                <a:spcPts val="600"/>
              </a:spcAft>
              <a:defRPr/>
            </a:pPr>
            <a:r>
              <a:rPr lang="en-US" altLang="zh-TW" sz="2400" b="1" dirty="0" smtClean="0">
                <a:solidFill>
                  <a:srgbClr val="0070C0"/>
                </a:solidFill>
                <a:latin typeface="Arial" pitchFamily="34" charset="0"/>
                <a:cs typeface="Arial" pitchFamily="34" charset="0"/>
              </a:rPr>
              <a:t>Taiwan</a:t>
            </a:r>
            <a:endParaRPr lang="zh-CN" altLang="en-US"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VC-A71PN, VS-KB30</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Broadcasting</a:t>
            </a:r>
            <a:endParaRPr lang="en-US" altLang="zh-TW" sz="900" dirty="0">
              <a:solidFill>
                <a:schemeClr val="bg1"/>
              </a:solidFill>
            </a:endParaRPr>
          </a:p>
        </p:txBody>
      </p:sp>
      <p:sp>
        <p:nvSpPr>
          <p:cNvPr id="15" name="內容版面配置區 2"/>
          <p:cNvSpPr txBox="1">
            <a:spLocks/>
          </p:cNvSpPr>
          <p:nvPr/>
        </p:nvSpPr>
        <p:spPr bwMode="auto">
          <a:xfrm>
            <a:off x="793463" y="1668192"/>
            <a:ext cx="2910519"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CN" sz="700" dirty="0" err="1" smtClean="0">
                <a:solidFill>
                  <a:schemeClr val="tx1"/>
                </a:solidFill>
                <a:latin typeface="Arial" charset="0"/>
                <a:cs typeface="Arial" charset="0"/>
              </a:rPr>
              <a:t>MoonShine's</a:t>
            </a:r>
            <a:r>
              <a:rPr lang="en-US" altLang="zh-CN" sz="700" dirty="0" smtClean="0">
                <a:solidFill>
                  <a:schemeClr val="tx1"/>
                </a:solidFill>
                <a:latin typeface="Arial" charset="0"/>
                <a:cs typeface="Arial" charset="0"/>
              </a:rPr>
              <a:t> </a:t>
            </a:r>
            <a:r>
              <a:rPr lang="en-US" altLang="zh-CN" sz="700" dirty="0">
                <a:solidFill>
                  <a:schemeClr val="tx1"/>
                </a:solidFill>
                <a:latin typeface="Arial" charset="0"/>
                <a:cs typeface="Arial" charset="0"/>
              </a:rPr>
              <a:t>most recent project was driven by a spirit of experimentation and a commitment to equity. The concept was to install a bullet time rig with free view-point live production system in Taipei Music Center, Taiwan, which would empower viewers to produce their own viewing experience on their own consumer devices.  </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內容版面配置區 2"/>
          <p:cNvSpPr txBox="1">
            <a:spLocks/>
          </p:cNvSpPr>
          <p:nvPr/>
        </p:nvSpPr>
        <p:spPr bwMode="auto">
          <a:xfrm>
            <a:off x="6773642" y="949185"/>
            <a:ext cx="2063742" cy="176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spcBef>
                <a:spcPts val="0"/>
              </a:spcBef>
              <a:spcAft>
                <a:spcPts val="529"/>
              </a:spcAft>
              <a:buClr>
                <a:srgbClr val="558ED5"/>
              </a:buClr>
              <a:buSzPct val="70000"/>
              <a:buNone/>
              <a:defRPr/>
            </a:pPr>
            <a:r>
              <a:rPr lang="en-US" altLang="zh-CN" sz="700" dirty="0">
                <a:solidFill>
                  <a:schemeClr val="tx1"/>
                </a:solidFill>
                <a:latin typeface="Arial" charset="0"/>
                <a:cs typeface="Arial" charset="0"/>
              </a:rPr>
              <a:t>The NDI rig gives the production team enormous flexibility. By installing robotic, remotely controlled PTZ cameras, the producers can move each camera independently if required to capture any position on the stage. This means that as well as positioning the 16 cameras as a synchronized arc for bullet time production, the crew can take full control of the rig to direct a traditional multi-cam shoot. The VC-A71PN cameras can be controlled via </a:t>
            </a:r>
            <a:r>
              <a:rPr lang="en-US" altLang="zh-CN" sz="700" dirty="0" err="1">
                <a:solidFill>
                  <a:schemeClr val="tx1"/>
                </a:solidFill>
                <a:latin typeface="Arial" charset="0"/>
                <a:cs typeface="Arial" charset="0"/>
              </a:rPr>
              <a:t>MoonShine's</a:t>
            </a:r>
            <a:r>
              <a:rPr lang="en-US" altLang="zh-CN" sz="700" dirty="0">
                <a:solidFill>
                  <a:schemeClr val="tx1"/>
                </a:solidFill>
                <a:latin typeface="Arial" charset="0"/>
                <a:cs typeface="Arial" charset="0"/>
              </a:rPr>
              <a:t> software, or using the Lumens VS-KB30 hardware unit, an intuitive and tactile camera interface which many camera operators prefer for live production.</a:t>
            </a:r>
            <a:endParaRPr lang="zh-CN" altLang="en-US" sz="700" dirty="0">
              <a:solidFill>
                <a:schemeClr val="tx1"/>
              </a:solidFill>
              <a:latin typeface="Arial" charset="0"/>
              <a:cs typeface="Arial" charset="0"/>
            </a:endParaRPr>
          </a:p>
        </p:txBody>
      </p:sp>
      <p:sp>
        <p:nvSpPr>
          <p:cNvPr id="20" name="矩形 2047"/>
          <p:cNvSpPr>
            <a:spLocks noChangeArrowheads="1"/>
          </p:cNvSpPr>
          <p:nvPr/>
        </p:nvSpPr>
        <p:spPr bwMode="auto">
          <a:xfrm>
            <a:off x="4068417" y="2957853"/>
            <a:ext cx="2782957" cy="192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“Lumens VC-A71PN PTZ camera supports NDI and </a:t>
            </a:r>
            <a:r>
              <a:rPr lang="en-US" altLang="zh-TW" sz="800" i="1" dirty="0" err="1">
                <a:solidFill>
                  <a:schemeClr val="accent5"/>
                </a:solidFill>
              </a:rPr>
              <a:t>PoE</a:t>
            </a:r>
            <a:r>
              <a:rPr lang="en-US" altLang="zh-TW" sz="800" i="1" dirty="0">
                <a:solidFill>
                  <a:schemeClr val="accent5"/>
                </a:solidFill>
              </a:rPr>
              <a:t>. It can be powered, imaged, and controlled through a network connection, which is very convenient for the installers. We positioned the camera 30 meters away from the stage. Featuring a 30x optical zoom, we can capture all the performers on stage. The VC-A71PN provides 4K image quality, and it performs well even in a low-light environment. VC-A71PN can effortlessly integrate into the free view-point video recording system with NDI transmission technology. Lumens also provides timely technical support, allowing us to undertake multiple shoots </a:t>
            </a:r>
            <a:r>
              <a:rPr lang="en-US" altLang="zh-TW" sz="800" i="1" dirty="0" smtClean="0">
                <a:solidFill>
                  <a:schemeClr val="accent5"/>
                </a:solidFill>
              </a:rPr>
              <a:t>without issue.”</a:t>
            </a:r>
          </a:p>
          <a:p>
            <a:endParaRPr lang="en-US" altLang="zh-TW" sz="800" i="1" dirty="0" smtClean="0">
              <a:solidFill>
                <a:schemeClr val="accent5"/>
              </a:solidFill>
            </a:endParaRPr>
          </a:p>
          <a:p>
            <a:r>
              <a:rPr lang="en-US" altLang="zh-CN" sz="800" b="1" dirty="0" smtClean="0">
                <a:solidFill>
                  <a:schemeClr val="accent5"/>
                </a:solidFill>
              </a:rPr>
              <a:t>Ted,</a:t>
            </a:r>
          </a:p>
          <a:p>
            <a:r>
              <a:rPr lang="en-US" altLang="zh-CN" sz="800" b="1" dirty="0" err="1" smtClean="0">
                <a:solidFill>
                  <a:schemeClr val="accent5"/>
                </a:solidFill>
              </a:rPr>
              <a:t>MoonShine</a:t>
            </a:r>
            <a:r>
              <a:rPr lang="en-US" altLang="zh-CN" sz="800" b="1" dirty="0" smtClean="0">
                <a:solidFill>
                  <a:schemeClr val="accent5"/>
                </a:solidFill>
              </a:rPr>
              <a:t> Animation's System Integration Engineer</a:t>
            </a:r>
            <a:endParaRPr lang="en-US" altLang="zh-CN" sz="800" b="1" dirty="0">
              <a:solidFill>
                <a:schemeClr val="accent5"/>
              </a:solidFill>
            </a:endParaRPr>
          </a:p>
        </p:txBody>
      </p:sp>
      <p:pic>
        <p:nvPicPr>
          <p:cNvPr id="1026" name="Picture 2" descr="https://www.mylumens.com/Content/Upload/images/Blog/casestudy-moonshine/Taipei%20Music%20Center-Lumens-case-stud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404" y="3063763"/>
            <a:ext cx="2580595" cy="17203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图片">
            <a:extLst>
              <a:ext uri="{FF2B5EF4-FFF2-40B4-BE49-F238E27FC236}">
                <a16:creationId xmlns:a16="http://schemas.microsoft.com/office/drawing/2014/main" id="{5821A1E2-F8D6-1AB4-4B3B-1E4D74B84A87}"/>
              </a:ext>
            </a:extLst>
          </p:cNvPr>
          <p:cNvPicPr>
            <a:picLocks noGrp="1" noChangeAspect="1" noChangeArrowheads="1"/>
          </p:cNvPicPr>
          <p:nvPr>
            <p:ph type="pic" sz="quarter" idx="4294967295"/>
          </p:nvPr>
        </p:nvPicPr>
        <p:blipFill>
          <a:blip r:embed="rId3" cstate="print">
            <a:extLst>
              <a:ext uri="{28A0092B-C50C-407E-A947-70E740481C1C}">
                <a14:useLocalDpi xmlns:a14="http://schemas.microsoft.com/office/drawing/2010/main" val="0"/>
              </a:ext>
            </a:extLst>
          </a:blip>
          <a:srcRect l="1871" r="1871"/>
          <a:stretch>
            <a:fillRect/>
          </a:stretch>
        </p:blipFill>
        <p:spPr bwMode="auto">
          <a:xfrm>
            <a:off x="4188073" y="881270"/>
            <a:ext cx="2352727" cy="18299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mylumens.com/Content/Upload/images/Blog/casestudy-moonshine/Taipei%20Music%20Center-Lumens-case-study-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1009" y="2997036"/>
            <a:ext cx="2063094" cy="13753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VC-A71PN 4K NDI®|HX PTZ Camer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00" t="12483" r="26424" b="10289"/>
          <a:stretch/>
        </p:blipFill>
        <p:spPr bwMode="auto">
          <a:xfrm>
            <a:off x="3283883" y="2485624"/>
            <a:ext cx="502925" cy="6294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umens VS-KB30 IP Camera Controller with Joystick"/>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292" t="23365" r="8328" b="23048"/>
          <a:stretch/>
        </p:blipFill>
        <p:spPr bwMode="auto">
          <a:xfrm>
            <a:off x="2375124" y="2673354"/>
            <a:ext cx="905784" cy="43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123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016053" y="139873"/>
            <a:ext cx="245297" cy="25805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4539004" cy="907941"/>
          </a:xfrm>
          <a:prstGeom prst="rect">
            <a:avLst/>
          </a:prstGeom>
        </p:spPr>
        <p:txBody>
          <a:bodyPr wrap="square">
            <a:spAutoFit/>
          </a:bodyPr>
          <a:lstStyle/>
          <a:p>
            <a:pPr>
              <a:spcAft>
                <a:spcPts val="600"/>
              </a:spcAft>
              <a:defRPr/>
            </a:pPr>
            <a:r>
              <a:rPr lang="en-US" altLang="zh-CN" sz="2400" b="1" dirty="0" smtClean="0">
                <a:solidFill>
                  <a:srgbClr val="0070C0"/>
                </a:solidFill>
                <a:latin typeface="Arial" pitchFamily="34" charset="0"/>
                <a:cs typeface="Arial" pitchFamily="34" charset="0"/>
              </a:rPr>
              <a:t>World </a:t>
            </a:r>
            <a:r>
              <a:rPr lang="en-US" altLang="zh-CN" sz="2400" b="1" dirty="0" err="1">
                <a:solidFill>
                  <a:srgbClr val="0070C0"/>
                </a:solidFill>
                <a:latin typeface="Arial" pitchFamily="34" charset="0"/>
                <a:cs typeface="Arial" pitchFamily="34" charset="0"/>
              </a:rPr>
              <a:t>MediaNet</a:t>
            </a:r>
            <a:r>
              <a:rPr lang="en-US" altLang="zh-CN" sz="2400" b="1" dirty="0">
                <a:solidFill>
                  <a:srgbClr val="0070C0"/>
                </a:solidFill>
                <a:latin typeface="Arial" pitchFamily="34" charset="0"/>
                <a:cs typeface="Arial" pitchFamily="34" charset="0"/>
              </a:rPr>
              <a:t> </a:t>
            </a:r>
            <a:r>
              <a:rPr lang="en-US" altLang="zh-CN" sz="2400" b="1" dirty="0" smtClean="0">
                <a:solidFill>
                  <a:srgbClr val="0070C0"/>
                </a:solidFill>
                <a:latin typeface="Arial" pitchFamily="34" charset="0"/>
                <a:cs typeface="Arial" pitchFamily="34" charset="0"/>
              </a:rPr>
              <a:t>Studios</a:t>
            </a:r>
          </a:p>
          <a:p>
            <a:pPr>
              <a:spcAft>
                <a:spcPts val="600"/>
              </a:spcAft>
              <a:defRPr/>
            </a:pPr>
            <a:r>
              <a:rPr lang="en-US" altLang="zh-CN" sz="2400" b="1" dirty="0" smtClean="0">
                <a:solidFill>
                  <a:srgbClr val="0070C0"/>
                </a:solidFill>
                <a:latin typeface="Arial" pitchFamily="34" charset="0"/>
                <a:cs typeface="Arial" pitchFamily="34" charset="0"/>
              </a:rPr>
              <a:t>USA</a:t>
            </a:r>
            <a:endParaRPr lang="zh-CN" altLang="en-US" sz="2400" b="1" dirty="0">
              <a:solidFill>
                <a:srgbClr val="0070C0"/>
              </a:solidFill>
              <a:latin typeface="Arial" pitchFamily="34" charset="0"/>
              <a:cs typeface="Arial" pitchFamily="34" charset="0"/>
            </a:endParaRPr>
          </a:p>
        </p:txBody>
      </p:sp>
      <p:sp>
        <p:nvSpPr>
          <p:cNvPr id="9" name="矩形 8"/>
          <p:cNvSpPr/>
          <p:nvPr/>
        </p:nvSpPr>
        <p:spPr>
          <a:xfrm>
            <a:off x="848406" y="1314296"/>
            <a:ext cx="2323420"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VS-KB30</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Broadcasting</a:t>
            </a:r>
            <a:endParaRPr lang="en-US" altLang="zh-TW" sz="900" dirty="0">
              <a:solidFill>
                <a:schemeClr val="bg1"/>
              </a:solidFill>
            </a:endParaRPr>
          </a:p>
        </p:txBody>
      </p:sp>
      <p:sp>
        <p:nvSpPr>
          <p:cNvPr id="15" name="內容版面配置區 2"/>
          <p:cNvSpPr txBox="1">
            <a:spLocks/>
          </p:cNvSpPr>
          <p:nvPr/>
        </p:nvSpPr>
        <p:spPr bwMode="auto">
          <a:xfrm>
            <a:off x="793463" y="1668192"/>
            <a:ext cx="2910519"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CN" sz="700" dirty="0">
                <a:solidFill>
                  <a:schemeClr val="tx1"/>
                </a:solidFill>
                <a:latin typeface="Arial" charset="0"/>
                <a:cs typeface="Arial" charset="0"/>
              </a:rPr>
              <a:t>World </a:t>
            </a:r>
            <a:r>
              <a:rPr lang="en-US" altLang="zh-CN" sz="700" dirty="0" err="1">
                <a:solidFill>
                  <a:schemeClr val="tx1"/>
                </a:solidFill>
                <a:latin typeface="Arial" charset="0"/>
                <a:cs typeface="Arial" charset="0"/>
              </a:rPr>
              <a:t>MediaNet</a:t>
            </a:r>
            <a:r>
              <a:rPr lang="en-US" altLang="zh-CN" sz="700" dirty="0">
                <a:solidFill>
                  <a:schemeClr val="tx1"/>
                </a:solidFill>
                <a:latin typeface="Arial" charset="0"/>
                <a:cs typeface="Arial" charset="0"/>
              </a:rPr>
              <a:t>, the television broadcast and recording studio recently add eight robotic cameras to the operation. One VS-KB30 provides a solution that can operate those 8 cameras for TV production. The 8 cameras were daisy chained and then connected to the VS-KB30 via the RS232 port. The installation was easy, the crew were able to operate the cameras right away.</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2047"/>
          <p:cNvSpPr>
            <a:spLocks noChangeArrowheads="1"/>
          </p:cNvSpPr>
          <p:nvPr/>
        </p:nvSpPr>
        <p:spPr bwMode="auto">
          <a:xfrm>
            <a:off x="793463" y="3147740"/>
            <a:ext cx="4427883" cy="14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“The Lumens VS-KB30 is very intuitive and easy to </a:t>
            </a:r>
            <a:r>
              <a:rPr lang="en-US" altLang="zh-TW" sz="800" i="1" dirty="0" err="1">
                <a:solidFill>
                  <a:schemeClr val="accent5"/>
                </a:solidFill>
              </a:rPr>
              <a:t>lear</a:t>
            </a:r>
            <a:r>
              <a:rPr lang="en-US" altLang="zh-TW" sz="800" i="1" dirty="0">
                <a:solidFill>
                  <a:schemeClr val="accent5"/>
                </a:solidFill>
              </a:rPr>
              <a:t> and to operate”</a:t>
            </a:r>
          </a:p>
          <a:p>
            <a:endParaRPr lang="en-US" altLang="zh-TW" sz="800" i="1" dirty="0">
              <a:solidFill>
                <a:schemeClr val="accent5"/>
              </a:solidFill>
            </a:endParaRPr>
          </a:p>
          <a:p>
            <a:r>
              <a:rPr lang="en-US" altLang="zh-TW" sz="800" i="1" dirty="0">
                <a:solidFill>
                  <a:schemeClr val="accent5"/>
                </a:solidFill>
              </a:rPr>
              <a:t>“The installation was very easy. We were up and running very quickly”</a:t>
            </a:r>
          </a:p>
          <a:p>
            <a:endParaRPr lang="en-US" altLang="zh-TW" sz="800" i="1" dirty="0">
              <a:solidFill>
                <a:schemeClr val="accent5"/>
              </a:solidFill>
            </a:endParaRPr>
          </a:p>
          <a:p>
            <a:r>
              <a:rPr lang="en-US" altLang="zh-TW" sz="800" i="1" dirty="0">
                <a:solidFill>
                  <a:schemeClr val="accent5"/>
                </a:solidFill>
              </a:rPr>
              <a:t>“I have been operating robotic cameras professionally for 22 years. The lumens VS-KB30 is as good as any remote control </a:t>
            </a:r>
            <a:r>
              <a:rPr lang="en-US" altLang="zh-TW" sz="800" i="1" dirty="0" err="1">
                <a:solidFill>
                  <a:schemeClr val="accent5"/>
                </a:solidFill>
              </a:rPr>
              <a:t>panelI’ve</a:t>
            </a:r>
            <a:r>
              <a:rPr lang="en-US" altLang="zh-TW" sz="800" i="1" dirty="0">
                <a:solidFill>
                  <a:schemeClr val="accent5"/>
                </a:solidFill>
              </a:rPr>
              <a:t> ever used. The quality and the cost of the Lumens line of products is also attractive. I look forward to getting more Lumens products as our business expands into podcasting productions, sound booth recording, and live shot-flash studio production.” </a:t>
            </a:r>
            <a:endParaRPr lang="en-US" altLang="zh-TW" sz="800" i="1" dirty="0" smtClean="0">
              <a:solidFill>
                <a:schemeClr val="accent5"/>
              </a:solidFill>
            </a:endParaRPr>
          </a:p>
          <a:p>
            <a:endParaRPr lang="en-US" altLang="zh-TW" sz="800" i="1" dirty="0" smtClean="0">
              <a:solidFill>
                <a:schemeClr val="accent5"/>
              </a:solidFill>
            </a:endParaRPr>
          </a:p>
          <a:p>
            <a:r>
              <a:rPr lang="en-US" altLang="zh-CN" sz="800" b="1" dirty="0">
                <a:solidFill>
                  <a:schemeClr val="accent5"/>
                </a:solidFill>
              </a:rPr>
              <a:t>Studio Production Crew</a:t>
            </a:r>
          </a:p>
        </p:txBody>
      </p:sp>
      <p:pic>
        <p:nvPicPr>
          <p:cNvPr id="14" name="Picture 10" descr="C:\Users\Isaac.Chen\Desktop\MKT\Case study\Case study\34. World MediaNe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291" y="489263"/>
            <a:ext cx="2186483" cy="389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Lumens VS-KB30 IP Camera Controller with Joysti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7129" y="2225181"/>
            <a:ext cx="2000102" cy="1500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617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016053" y="139873"/>
            <a:ext cx="245297" cy="25805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6263320" cy="846386"/>
          </a:xfrm>
          <a:prstGeom prst="rect">
            <a:avLst/>
          </a:prstGeom>
        </p:spPr>
        <p:txBody>
          <a:bodyPr wrap="square">
            <a:spAutoFit/>
          </a:bodyPr>
          <a:lstStyle/>
          <a:p>
            <a:pPr>
              <a:spcAft>
                <a:spcPts val="600"/>
              </a:spcAft>
              <a:defRPr/>
            </a:pPr>
            <a:r>
              <a:rPr lang="en-US" altLang="zh-CN" sz="2000" b="1" dirty="0">
                <a:solidFill>
                  <a:srgbClr val="0070C0"/>
                </a:solidFill>
                <a:latin typeface="Arial" pitchFamily="34" charset="0"/>
                <a:cs typeface="Arial" pitchFamily="34" charset="0"/>
              </a:rPr>
              <a:t>Lee </a:t>
            </a:r>
            <a:r>
              <a:rPr lang="en-US" altLang="zh-CN" sz="2000" b="1" dirty="0" err="1">
                <a:solidFill>
                  <a:srgbClr val="0070C0"/>
                </a:solidFill>
                <a:latin typeface="Arial" pitchFamily="34" charset="0"/>
                <a:cs typeface="Arial" pitchFamily="34" charset="0"/>
              </a:rPr>
              <a:t>Kernaghan</a:t>
            </a:r>
            <a:r>
              <a:rPr lang="en-US" altLang="zh-CN" sz="2000" b="1" dirty="0">
                <a:solidFill>
                  <a:srgbClr val="0070C0"/>
                </a:solidFill>
                <a:latin typeface="Arial" pitchFamily="34" charset="0"/>
                <a:cs typeface="Arial" pitchFamily="34" charset="0"/>
              </a:rPr>
              <a:t> “Backroad Nation” Tour</a:t>
            </a:r>
          </a:p>
          <a:p>
            <a:pPr>
              <a:spcAft>
                <a:spcPts val="600"/>
              </a:spcAft>
              <a:defRPr/>
            </a:pPr>
            <a:r>
              <a:rPr lang="en-US" altLang="zh-CN" sz="2400" b="1" dirty="0" smtClean="0">
                <a:solidFill>
                  <a:srgbClr val="0070C0"/>
                </a:solidFill>
                <a:latin typeface="Arial" pitchFamily="34" charset="0"/>
                <a:cs typeface="Arial" pitchFamily="34" charset="0"/>
              </a:rPr>
              <a:t>Australia</a:t>
            </a:r>
            <a:endParaRPr lang="zh-CN" altLang="en-US" sz="2400" b="1" dirty="0">
              <a:solidFill>
                <a:srgbClr val="0070C0"/>
              </a:solidFill>
              <a:latin typeface="Arial" pitchFamily="34" charset="0"/>
              <a:cs typeface="Arial" pitchFamily="34" charset="0"/>
            </a:endParaRPr>
          </a:p>
        </p:txBody>
      </p:sp>
      <p:sp>
        <p:nvSpPr>
          <p:cNvPr id="9" name="矩形 8"/>
          <p:cNvSpPr/>
          <p:nvPr/>
        </p:nvSpPr>
        <p:spPr>
          <a:xfrm>
            <a:off x="848406" y="1314296"/>
            <a:ext cx="2323420"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VC-A60S, VS-K20</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Broadcasting</a:t>
            </a:r>
            <a:endParaRPr lang="en-US" altLang="zh-TW" sz="900" dirty="0">
              <a:solidFill>
                <a:schemeClr val="bg1"/>
              </a:solidFill>
            </a:endParaRPr>
          </a:p>
        </p:txBody>
      </p:sp>
      <p:sp>
        <p:nvSpPr>
          <p:cNvPr id="15" name="內容版面配置區 2"/>
          <p:cNvSpPr txBox="1">
            <a:spLocks/>
          </p:cNvSpPr>
          <p:nvPr/>
        </p:nvSpPr>
        <p:spPr bwMode="auto">
          <a:xfrm>
            <a:off x="793463" y="1668192"/>
            <a:ext cx="3003285" cy="155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1450" lvl="1" indent="-171450" algn="just">
              <a:lnSpc>
                <a:spcPct val="150000"/>
              </a:lnSpc>
              <a:spcBef>
                <a:spcPts val="0"/>
              </a:spcBef>
              <a:spcAft>
                <a:spcPts val="529"/>
              </a:spcAft>
              <a:buClr>
                <a:srgbClr val="558ED5"/>
              </a:buClr>
              <a:buSzPct val="70000"/>
              <a:defRPr/>
            </a:pPr>
            <a:r>
              <a:rPr lang="en-US" altLang="zh-CN" sz="700" dirty="0">
                <a:solidFill>
                  <a:schemeClr val="tx1"/>
                </a:solidFill>
                <a:latin typeface="Arial" charset="0"/>
                <a:cs typeface="Arial" charset="0"/>
              </a:rPr>
              <a:t>Lee </a:t>
            </a:r>
            <a:r>
              <a:rPr lang="en-US" altLang="zh-CN" sz="700" dirty="0" err="1">
                <a:solidFill>
                  <a:schemeClr val="tx1"/>
                </a:solidFill>
                <a:latin typeface="Arial" charset="0"/>
                <a:cs typeface="Arial" charset="0"/>
              </a:rPr>
              <a:t>Kernaghan</a:t>
            </a:r>
            <a:r>
              <a:rPr lang="en-US" altLang="zh-CN" sz="700" dirty="0">
                <a:solidFill>
                  <a:schemeClr val="tx1"/>
                </a:solidFill>
                <a:latin typeface="Arial" charset="0"/>
                <a:cs typeface="Arial" charset="0"/>
              </a:rPr>
              <a:t> is Australian country music royalty and one of the hardest musicians in the country. Lee has been out most of 2019 supporting his 15th Studio album, “Backroad Nation.”</a:t>
            </a:r>
          </a:p>
          <a:p>
            <a:pPr marL="171450" lvl="1" indent="-171450" algn="just">
              <a:lnSpc>
                <a:spcPct val="150000"/>
              </a:lnSpc>
              <a:spcBef>
                <a:spcPts val="0"/>
              </a:spcBef>
              <a:spcAft>
                <a:spcPts val="529"/>
              </a:spcAft>
              <a:buClr>
                <a:srgbClr val="558ED5"/>
              </a:buClr>
              <a:buSzPct val="70000"/>
              <a:defRPr/>
            </a:pPr>
            <a:r>
              <a:rPr lang="en-US" altLang="zh-CN" sz="700" dirty="0">
                <a:solidFill>
                  <a:schemeClr val="tx1"/>
                </a:solidFill>
                <a:latin typeface="Arial" charset="0"/>
                <a:cs typeface="Arial" charset="0"/>
              </a:rPr>
              <a:t>Two A60S cameras play a key role in the video production. One is mounted on a tripod and positioned at the back of the room while the second is side of stage on a tripod.</a:t>
            </a:r>
          </a:p>
          <a:p>
            <a:pPr marL="171450" lvl="1" indent="-171450" algn="just">
              <a:lnSpc>
                <a:spcPct val="150000"/>
              </a:lnSpc>
              <a:spcBef>
                <a:spcPts val="0"/>
              </a:spcBef>
              <a:spcAft>
                <a:spcPts val="529"/>
              </a:spcAft>
              <a:buClr>
                <a:srgbClr val="558ED5"/>
              </a:buClr>
              <a:buSzPct val="70000"/>
              <a:defRPr/>
            </a:pPr>
            <a:r>
              <a:rPr lang="en-US" altLang="zh-CN" sz="700" dirty="0">
                <a:solidFill>
                  <a:schemeClr val="tx1"/>
                </a:solidFill>
                <a:latin typeface="Arial" charset="0"/>
                <a:cs typeface="Arial" charset="0"/>
              </a:rPr>
              <a:t>The producer uses the VS-K20 joystick controller for controlling the PTZ cameras and a compact Roland V-1SDI video switcher to call the shots</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2047"/>
          <p:cNvSpPr>
            <a:spLocks noChangeArrowheads="1"/>
          </p:cNvSpPr>
          <p:nvPr/>
        </p:nvSpPr>
        <p:spPr bwMode="auto">
          <a:xfrm>
            <a:off x="4769699" y="2891257"/>
            <a:ext cx="1981127" cy="192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“I selected the Lumens A60S cameras because they’re great in low light. While the powerful optical and digital zoom means I can place one of the cameras at the back of the room and still get a great, tight shot. Not many tours can afford the cost of extra personnel to stand behind cameras, while I can control two cameras and, thanks to the pan tilt, and zoom control, I can get the shots I need. The fact Lumens image quality is excellent completes the picture”</a:t>
            </a:r>
          </a:p>
          <a:p>
            <a:endParaRPr lang="en-US" altLang="zh-TW" sz="800" i="1" dirty="0" smtClean="0">
              <a:solidFill>
                <a:schemeClr val="accent5"/>
              </a:solidFill>
            </a:endParaRPr>
          </a:p>
          <a:p>
            <a:r>
              <a:rPr lang="en-US" altLang="zh-CN" sz="800" b="1" dirty="0">
                <a:solidFill>
                  <a:schemeClr val="accent5"/>
                </a:solidFill>
              </a:rPr>
              <a:t>Studio Production Crew</a:t>
            </a:r>
          </a:p>
        </p:txBody>
      </p:sp>
      <p:pic>
        <p:nvPicPr>
          <p:cNvPr id="12" name="Picture 2" descr="C:\Users\Isaac.Chen\Desktop\Case study\Case study\31. Live Concert\P1015835.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404" y="3342277"/>
            <a:ext cx="2856472" cy="16046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Isaac.Chen\Desktop\Case study\Case study\31. Live Concert\IMG_842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1287" y="2891257"/>
            <a:ext cx="1897206" cy="14229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Isaac.Chen\Desktop\Case study\Case study\31. Live Concert\IMG_8433-1-e1574124241967.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9700" y="1207537"/>
            <a:ext cx="1083732" cy="14449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Isaac.Chen\Desktop\Case study\Case study\31. Live Concert\P1015808.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300" y="1207538"/>
            <a:ext cx="2572193" cy="14449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5161" y="4267999"/>
            <a:ext cx="590830" cy="67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Lumens VS-K20 PTZ Camera Controller with Joysti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4887" y="4193097"/>
            <a:ext cx="1297543" cy="97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8254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016053" y="139873"/>
            <a:ext cx="245297" cy="25805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4539004" cy="907941"/>
          </a:xfrm>
          <a:prstGeom prst="rect">
            <a:avLst/>
          </a:prstGeom>
        </p:spPr>
        <p:txBody>
          <a:bodyPr wrap="square">
            <a:spAutoFit/>
          </a:bodyPr>
          <a:lstStyle/>
          <a:p>
            <a:pPr>
              <a:spcAft>
                <a:spcPts val="600"/>
              </a:spcAft>
              <a:defRPr/>
            </a:pPr>
            <a:r>
              <a:rPr lang="en-US" altLang="zh-CN" sz="2400" b="1" dirty="0">
                <a:solidFill>
                  <a:srgbClr val="0070C0"/>
                </a:solidFill>
                <a:latin typeface="Arial" pitchFamily="34" charset="0"/>
                <a:cs typeface="Arial" pitchFamily="34" charset="0"/>
              </a:rPr>
              <a:t>Venue Den Berg</a:t>
            </a:r>
          </a:p>
          <a:p>
            <a:pPr>
              <a:spcAft>
                <a:spcPts val="600"/>
              </a:spcAft>
              <a:defRPr/>
            </a:pPr>
            <a:r>
              <a:rPr lang="en-US" altLang="zh-TW" sz="2400" b="1" dirty="0" err="1">
                <a:solidFill>
                  <a:srgbClr val="0070C0"/>
                </a:solidFill>
                <a:latin typeface="Arial" pitchFamily="34" charset="0"/>
                <a:cs typeface="Arial" pitchFamily="34" charset="0"/>
              </a:rPr>
              <a:t>Beigium</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VC-A50P</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Broadcasting</a:t>
            </a:r>
            <a:endParaRPr lang="en-US" altLang="zh-TW" sz="900" dirty="0">
              <a:solidFill>
                <a:schemeClr val="bg1"/>
              </a:solidFill>
            </a:endParaRPr>
          </a:p>
        </p:txBody>
      </p:sp>
      <p:sp>
        <p:nvSpPr>
          <p:cNvPr id="15" name="內容版面配置區 2"/>
          <p:cNvSpPr txBox="1">
            <a:spLocks/>
          </p:cNvSpPr>
          <p:nvPr/>
        </p:nvSpPr>
        <p:spPr bwMode="auto">
          <a:xfrm>
            <a:off x="793463" y="1668192"/>
            <a:ext cx="2910519"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CN" sz="700" dirty="0">
                <a:solidFill>
                  <a:schemeClr val="tx1"/>
                </a:solidFill>
                <a:latin typeface="Arial" charset="0"/>
                <a:cs typeface="Arial" charset="0"/>
              </a:rPr>
              <a:t>Four VC-A50P are installed to capture the whole venue and connect to the LED walls and projectors.</a:t>
            </a:r>
          </a:p>
          <a:p>
            <a:pPr marL="0" lvl="1" indent="0" algn="just">
              <a:lnSpc>
                <a:spcPct val="150000"/>
              </a:lnSpc>
              <a:spcBef>
                <a:spcPts val="0"/>
              </a:spcBef>
              <a:spcAft>
                <a:spcPts val="529"/>
              </a:spcAft>
              <a:buClr>
                <a:srgbClr val="558ED5"/>
              </a:buClr>
              <a:buSzPct val="70000"/>
              <a:buNone/>
              <a:defRPr/>
            </a:pPr>
            <a:r>
              <a:rPr lang="en-US" altLang="zh-CN" sz="700" dirty="0">
                <a:solidFill>
                  <a:schemeClr val="tx1"/>
                </a:solidFill>
                <a:latin typeface="Arial" charset="0"/>
                <a:cs typeface="Arial" charset="0"/>
              </a:rPr>
              <a:t>During the events, cameras are used to provide live video on LED walls and projectors, at the same time, to stream the event to the whole world with a push of one button.</a:t>
            </a:r>
          </a:p>
          <a:p>
            <a:pPr marL="0" lvl="1" indent="0" algn="just">
              <a:lnSpc>
                <a:spcPct val="150000"/>
              </a:lnSpc>
              <a:spcBef>
                <a:spcPts val="0"/>
              </a:spcBef>
              <a:spcAft>
                <a:spcPts val="529"/>
              </a:spcAft>
              <a:buClr>
                <a:srgbClr val="558ED5"/>
              </a:buClr>
              <a:buSzPct val="70000"/>
              <a:buNone/>
              <a:defRPr/>
            </a:pPr>
            <a:r>
              <a:rPr lang="en-US" altLang="zh-CN" sz="700" dirty="0">
                <a:solidFill>
                  <a:schemeClr val="tx1"/>
                </a:solidFill>
                <a:latin typeface="Arial" charset="0"/>
                <a:cs typeface="Arial" charset="0"/>
              </a:rPr>
              <a:t>Power and camera control are all over Ethernet connection. </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2047"/>
          <p:cNvSpPr>
            <a:spLocks noChangeArrowheads="1"/>
          </p:cNvSpPr>
          <p:nvPr/>
        </p:nvSpPr>
        <p:spPr bwMode="auto">
          <a:xfrm>
            <a:off x="4917145" y="3706545"/>
            <a:ext cx="3438241" cy="82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“The cameras from Lumens enable us to enhance the experience of our customers and give them an easy and affordable memory of the event afterwards. Also, we can host a lot more types of events which need all of this technical equipment” </a:t>
            </a:r>
            <a:endParaRPr lang="en-US" altLang="zh-TW" sz="800" i="1" dirty="0" smtClean="0">
              <a:solidFill>
                <a:schemeClr val="accent5"/>
              </a:solidFill>
            </a:endParaRPr>
          </a:p>
          <a:p>
            <a:endParaRPr lang="en-US" altLang="zh-CN" sz="800" b="1" dirty="0" smtClean="0">
              <a:solidFill>
                <a:schemeClr val="accent5"/>
              </a:solidFill>
            </a:endParaRPr>
          </a:p>
          <a:p>
            <a:r>
              <a:rPr lang="en-US" altLang="zh-CN" sz="800" b="1" dirty="0" smtClean="0">
                <a:solidFill>
                  <a:schemeClr val="accent5"/>
                </a:solidFill>
              </a:rPr>
              <a:t>Events </a:t>
            </a:r>
            <a:r>
              <a:rPr lang="en-US" altLang="zh-CN" sz="800" b="1" dirty="0">
                <a:solidFill>
                  <a:schemeClr val="accent5"/>
                </a:solidFill>
              </a:rPr>
              <a:t>Den Burg </a:t>
            </a:r>
          </a:p>
        </p:txBody>
      </p:sp>
      <p:pic>
        <p:nvPicPr>
          <p:cNvPr id="16" name="Picture 2" descr="C:\Users\Isaac.Chen\Desktop\Sucessful story\Sucessful story\15. Den_Berg\Data\Den_Berg_Grand_Opening-3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463" y="2915737"/>
            <a:ext cx="2808302" cy="18724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VC-A71PN 4K NDI®|HX PTZ Camer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300" t="12483" r="26424" b="10289"/>
          <a:stretch/>
        </p:blipFill>
        <p:spPr bwMode="auto">
          <a:xfrm>
            <a:off x="3672719" y="2234278"/>
            <a:ext cx="746891" cy="9348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en Berg - Photos | Facebo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1242" y="3757762"/>
            <a:ext cx="717666" cy="7176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Isaac.Chen\Desktop\Sucessful story\Sucessful story\15. Den_Berg\Data\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7182" y="1938780"/>
            <a:ext cx="3275856" cy="153729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群組 7"/>
          <p:cNvGrpSpPr/>
          <p:nvPr/>
        </p:nvGrpSpPr>
        <p:grpSpPr>
          <a:xfrm>
            <a:off x="4957181" y="743956"/>
            <a:ext cx="3275283" cy="1064132"/>
            <a:chOff x="4925512" y="1183994"/>
            <a:chExt cx="2812602" cy="913808"/>
          </a:xfrm>
        </p:grpSpPr>
        <p:pic>
          <p:nvPicPr>
            <p:cNvPr id="18" name="Picture 2" descr="C:\Users\Isaac.Chen\Desktop\Sucessful story\Sucessful story\15. Den_Berg\Data\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5512" y="1183994"/>
              <a:ext cx="1368491" cy="9116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Isaac.Chen\Desktop\Sucessful story\Sucessful story\15. Den_Berg\Data\DenBergEvents2017_LR-20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67402" y="1183994"/>
              <a:ext cx="1370712" cy="9138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3499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016053" y="139873"/>
            <a:ext cx="245297" cy="25805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4539004" cy="907941"/>
          </a:xfrm>
          <a:prstGeom prst="rect">
            <a:avLst/>
          </a:prstGeom>
        </p:spPr>
        <p:txBody>
          <a:bodyPr wrap="square">
            <a:spAutoFit/>
          </a:bodyPr>
          <a:lstStyle/>
          <a:p>
            <a:pPr>
              <a:spcAft>
                <a:spcPts val="600"/>
              </a:spcAft>
              <a:defRPr/>
            </a:pPr>
            <a:r>
              <a:rPr lang="en-US" altLang="zh-CN" sz="2400" b="1" dirty="0">
                <a:solidFill>
                  <a:srgbClr val="0070C0"/>
                </a:solidFill>
                <a:latin typeface="Arial" pitchFamily="34" charset="0"/>
                <a:cs typeface="Arial" pitchFamily="34" charset="0"/>
              </a:rPr>
              <a:t>Venue Den Berg</a:t>
            </a:r>
          </a:p>
          <a:p>
            <a:pPr>
              <a:spcAft>
                <a:spcPts val="600"/>
              </a:spcAft>
              <a:defRPr/>
            </a:pPr>
            <a:r>
              <a:rPr lang="en-US" altLang="zh-TW" sz="2400" b="1" dirty="0" err="1">
                <a:solidFill>
                  <a:srgbClr val="0070C0"/>
                </a:solidFill>
                <a:latin typeface="Arial" pitchFamily="34" charset="0"/>
                <a:cs typeface="Arial" pitchFamily="34" charset="0"/>
              </a:rPr>
              <a:t>Beigium</a:t>
            </a:r>
            <a:endParaRPr lang="en-US" altLang="zh-TW"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VC-A50P</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Broadcasting</a:t>
            </a:r>
            <a:endParaRPr lang="en-US" altLang="zh-TW" sz="900" dirty="0">
              <a:solidFill>
                <a:schemeClr val="bg1"/>
              </a:solidFill>
            </a:endParaRP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7" name="群組 86"/>
          <p:cNvGrpSpPr/>
          <p:nvPr/>
        </p:nvGrpSpPr>
        <p:grpSpPr>
          <a:xfrm>
            <a:off x="1667975" y="1671016"/>
            <a:ext cx="6267034" cy="2985938"/>
            <a:chOff x="230114" y="640239"/>
            <a:chExt cx="8909701" cy="4245041"/>
          </a:xfrm>
        </p:grpSpPr>
        <p:sp>
          <p:nvSpPr>
            <p:cNvPr id="88" name="文字方塊 87"/>
            <p:cNvSpPr txBox="1"/>
            <p:nvPr/>
          </p:nvSpPr>
          <p:spPr>
            <a:xfrm>
              <a:off x="4819728" y="640239"/>
              <a:ext cx="2175948" cy="525071"/>
            </a:xfrm>
            <a:prstGeom prst="rect">
              <a:avLst/>
            </a:prstGeom>
            <a:noFill/>
          </p:spPr>
          <p:txBody>
            <a:bodyPr wrap="square" rtlCol="0">
              <a:spAutoFit/>
            </a:bodyPr>
            <a:lstStyle/>
            <a:p>
              <a:r>
                <a:rPr lang="en-US" altLang="zh-TW" sz="9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Lumens PTZ Camera</a:t>
              </a:r>
            </a:p>
            <a:p>
              <a:r>
                <a:rPr lang="en-US" altLang="zh-TW" sz="9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VC-A50P</a:t>
              </a:r>
              <a:endParaRPr lang="zh-TW" altLang="en-US" sz="9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89" name="Picture 4" descr="C:\Users\Isaac.Chen\Desktop\Img source\ROUTER .PNG - Google Searc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4675" y="2606647"/>
              <a:ext cx="887805" cy="657317"/>
            </a:xfrm>
            <a:prstGeom prst="rect">
              <a:avLst/>
            </a:prstGeom>
            <a:noFill/>
            <a:extLst>
              <a:ext uri="{909E8E84-426E-40DD-AFC4-6F175D3DCCD1}">
                <a14:hiddenFill xmlns:a14="http://schemas.microsoft.com/office/drawing/2010/main">
                  <a:solidFill>
                    <a:srgbClr val="FFFFFF"/>
                  </a:solidFill>
                </a14:hiddenFill>
              </a:ext>
            </a:extLst>
          </p:spPr>
        </p:pic>
        <p:cxnSp>
          <p:nvCxnSpPr>
            <p:cNvPr id="90" name="直線接點 89"/>
            <p:cNvCxnSpPr/>
            <p:nvPr/>
          </p:nvCxnSpPr>
          <p:spPr>
            <a:xfrm>
              <a:off x="2941240" y="2287980"/>
              <a:ext cx="0" cy="533045"/>
            </a:xfrm>
            <a:prstGeom prst="line">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p:nvPr/>
          </p:nvCxnSpPr>
          <p:spPr>
            <a:xfrm flipH="1">
              <a:off x="5903119" y="1212976"/>
              <a:ext cx="2170600" cy="8605"/>
            </a:xfrm>
            <a:prstGeom prst="straightConnector1">
              <a:avLst/>
            </a:prstGeom>
            <a:ln>
              <a:solidFill>
                <a:schemeClr val="bg1">
                  <a:lumMod val="50000"/>
                </a:schemeClr>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直線接點 91"/>
            <p:cNvCxnSpPr/>
            <p:nvPr/>
          </p:nvCxnSpPr>
          <p:spPr>
            <a:xfrm>
              <a:off x="1816972" y="2075816"/>
              <a:ext cx="980252" cy="0"/>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3" name="文字方塊 92"/>
            <p:cNvSpPr txBox="1"/>
            <p:nvPr/>
          </p:nvSpPr>
          <p:spPr>
            <a:xfrm>
              <a:off x="2106681" y="1886896"/>
              <a:ext cx="544848" cy="284414"/>
            </a:xfrm>
            <a:prstGeom prst="rect">
              <a:avLst/>
            </a:prstGeom>
            <a:noFill/>
          </p:spPr>
          <p:txBody>
            <a:bodyPr wrap="square" rtlCol="0">
              <a:spAutoFit/>
            </a:bodyPr>
            <a:lstStyle/>
            <a:p>
              <a:pPr algn="ctr"/>
              <a:r>
                <a:rPr lang="en-US" altLang="zh-TW"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S</a:t>
              </a: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DI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94" name="直線接點 93"/>
            <p:cNvCxnSpPr/>
            <p:nvPr/>
          </p:nvCxnSpPr>
          <p:spPr>
            <a:xfrm flipV="1">
              <a:off x="5901237" y="1419622"/>
              <a:ext cx="1263051" cy="1283"/>
            </a:xfrm>
            <a:prstGeom prst="line">
              <a:avLst/>
            </a:prstGeom>
            <a:ln>
              <a:solidFill>
                <a:schemeClr val="bg1">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直線接點 94"/>
            <p:cNvCxnSpPr/>
            <p:nvPr/>
          </p:nvCxnSpPr>
          <p:spPr>
            <a:xfrm>
              <a:off x="7161113" y="1420905"/>
              <a:ext cx="3175" cy="717792"/>
            </a:xfrm>
            <a:prstGeom prst="line">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直線接點 95"/>
            <p:cNvCxnSpPr/>
            <p:nvPr/>
          </p:nvCxnSpPr>
          <p:spPr>
            <a:xfrm>
              <a:off x="3986596" y="4341257"/>
              <a:ext cx="4171026" cy="0"/>
            </a:xfrm>
            <a:prstGeom prst="line">
              <a:avLst/>
            </a:prstGeom>
            <a:ln>
              <a:solidFill>
                <a:schemeClr val="bg1">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文字方塊 96"/>
            <p:cNvSpPr txBox="1"/>
            <p:nvPr/>
          </p:nvSpPr>
          <p:spPr>
            <a:xfrm>
              <a:off x="7161113" y="4300523"/>
              <a:ext cx="939280" cy="284414"/>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Ethernet</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98" name="文字方塊 97"/>
            <p:cNvSpPr txBox="1"/>
            <p:nvPr/>
          </p:nvSpPr>
          <p:spPr>
            <a:xfrm>
              <a:off x="6500576" y="975910"/>
              <a:ext cx="1450066" cy="284414"/>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Control Over IP</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99" name="文字方塊 98"/>
            <p:cNvSpPr txBox="1"/>
            <p:nvPr/>
          </p:nvSpPr>
          <p:spPr>
            <a:xfrm>
              <a:off x="6084167" y="1400572"/>
              <a:ext cx="740938" cy="284414"/>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Ethernet</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100" name="直線單箭頭接點 99"/>
            <p:cNvCxnSpPr/>
            <p:nvPr/>
          </p:nvCxnSpPr>
          <p:spPr>
            <a:xfrm>
              <a:off x="1617176" y="4341257"/>
              <a:ext cx="1514664" cy="2381"/>
            </a:xfrm>
            <a:prstGeom prst="straightConnector1">
              <a:avLst/>
            </a:prstGeom>
            <a:ln>
              <a:solidFill>
                <a:schemeClr val="bg1">
                  <a:lumMod val="50000"/>
                </a:schemeClr>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1" name="文字方塊 100"/>
            <p:cNvSpPr txBox="1"/>
            <p:nvPr/>
          </p:nvSpPr>
          <p:spPr>
            <a:xfrm>
              <a:off x="1929257" y="4118827"/>
              <a:ext cx="981869" cy="284414"/>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Streaming</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102" name="群組 101"/>
            <p:cNvGrpSpPr/>
            <p:nvPr/>
          </p:nvGrpSpPr>
          <p:grpSpPr>
            <a:xfrm>
              <a:off x="5220072" y="1096869"/>
              <a:ext cx="576764" cy="2895515"/>
              <a:chOff x="1331640" y="1203598"/>
              <a:chExt cx="915663" cy="4838181"/>
            </a:xfrm>
          </p:grpSpPr>
          <p:pic>
            <p:nvPicPr>
              <p:cNvPr id="149" name="Picture 7" descr="C:\Users\Isaac.Chen\Desktop\Img source\lumens VC-A50P_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2455366"/>
                <a:ext cx="915663" cy="1082878"/>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7" descr="C:\Users\Isaac.Chen\Desktop\Img source\lumens VC-A50P_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3707134"/>
                <a:ext cx="915663" cy="1082878"/>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7" descr="C:\Users\Isaac.Chen\Desktop\Img source\lumens VC-A50P_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4958901"/>
                <a:ext cx="915663" cy="1082878"/>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7" descr="C:\Users\Isaac.Chen\Desktop\Img source\lumens VC-A50P_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2" y="1203598"/>
                <a:ext cx="915661" cy="108287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3" name="直線接點 102"/>
            <p:cNvCxnSpPr/>
            <p:nvPr/>
          </p:nvCxnSpPr>
          <p:spPr>
            <a:xfrm>
              <a:off x="5940152" y="2283718"/>
              <a:ext cx="831003" cy="0"/>
            </a:xfrm>
            <a:prstGeom prst="line">
              <a:avLst/>
            </a:prstGeom>
            <a:ln>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直線接點 103"/>
            <p:cNvCxnSpPr/>
            <p:nvPr/>
          </p:nvCxnSpPr>
          <p:spPr>
            <a:xfrm flipV="1">
              <a:off x="5952006" y="3005081"/>
              <a:ext cx="1068266" cy="1"/>
            </a:xfrm>
            <a:prstGeom prst="line">
              <a:avLst/>
            </a:prstGeom>
            <a:ln>
              <a:solidFill>
                <a:schemeClr val="bg1">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直線接點 104"/>
            <p:cNvCxnSpPr/>
            <p:nvPr/>
          </p:nvCxnSpPr>
          <p:spPr>
            <a:xfrm flipV="1">
              <a:off x="5963267" y="3782289"/>
              <a:ext cx="1201021" cy="1284"/>
            </a:xfrm>
            <a:prstGeom prst="line">
              <a:avLst/>
            </a:prstGeom>
            <a:ln>
              <a:solidFill>
                <a:schemeClr val="bg1">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直線接點 105"/>
            <p:cNvCxnSpPr/>
            <p:nvPr/>
          </p:nvCxnSpPr>
          <p:spPr>
            <a:xfrm flipV="1">
              <a:off x="7014889" y="2494089"/>
              <a:ext cx="0" cy="509528"/>
            </a:xfrm>
            <a:prstGeom prst="line">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直線接點 106"/>
            <p:cNvCxnSpPr/>
            <p:nvPr/>
          </p:nvCxnSpPr>
          <p:spPr>
            <a:xfrm flipH="1" flipV="1">
              <a:off x="7161113" y="2494089"/>
              <a:ext cx="3175" cy="1288200"/>
            </a:xfrm>
            <a:prstGeom prst="line">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8" name="Picture 3" descr="C:\Users\Isaac.Chen\Desktop\Img source\display w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419622"/>
              <a:ext cx="1409422" cy="82737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descr="C:\Users\Isaac.Chen\Desktop\Img source\video switcher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9232" y="1912429"/>
              <a:ext cx="1538593" cy="42639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5" descr="C:\Users\Isaac.Chen\Desktop\Img source\462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3736" y="2567025"/>
              <a:ext cx="508000" cy="5080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5" descr="C:\Users\Isaac.Chen\Desktop\Img source\462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3736" y="3168367"/>
              <a:ext cx="508000" cy="508000"/>
            </a:xfrm>
            <a:prstGeom prst="rect">
              <a:avLst/>
            </a:prstGeom>
            <a:noFill/>
            <a:extLst>
              <a:ext uri="{909E8E84-426E-40DD-AFC4-6F175D3DCCD1}">
                <a14:hiddenFill xmlns:a14="http://schemas.microsoft.com/office/drawing/2010/main">
                  <a:solidFill>
                    <a:srgbClr val="FFFFFF"/>
                  </a:solidFill>
                </a14:hiddenFill>
              </a:ext>
            </a:extLst>
          </p:spPr>
        </p:pic>
        <p:cxnSp>
          <p:nvCxnSpPr>
            <p:cNvPr id="112" name="直線接點 111"/>
            <p:cNvCxnSpPr/>
            <p:nvPr/>
          </p:nvCxnSpPr>
          <p:spPr>
            <a:xfrm>
              <a:off x="1816972" y="2821025"/>
              <a:ext cx="1124268" cy="0"/>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直線接點 112"/>
            <p:cNvCxnSpPr/>
            <p:nvPr/>
          </p:nvCxnSpPr>
          <p:spPr>
            <a:xfrm>
              <a:off x="3093640" y="2287979"/>
              <a:ext cx="0" cy="1134388"/>
            </a:xfrm>
            <a:prstGeom prst="line">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直線接點 113"/>
            <p:cNvCxnSpPr/>
            <p:nvPr/>
          </p:nvCxnSpPr>
          <p:spPr>
            <a:xfrm>
              <a:off x="1808032" y="3422367"/>
              <a:ext cx="1285608" cy="0"/>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5" name="文字方塊 114"/>
            <p:cNvSpPr txBox="1"/>
            <p:nvPr/>
          </p:nvSpPr>
          <p:spPr>
            <a:xfrm>
              <a:off x="2106681" y="2628887"/>
              <a:ext cx="544848" cy="284414"/>
            </a:xfrm>
            <a:prstGeom prst="rect">
              <a:avLst/>
            </a:prstGeom>
            <a:noFill/>
          </p:spPr>
          <p:txBody>
            <a:bodyPr wrap="square" rtlCol="0">
              <a:spAutoFit/>
            </a:bodyPr>
            <a:lstStyle/>
            <a:p>
              <a:pPr algn="ctr"/>
              <a:r>
                <a:rPr lang="en-US" altLang="zh-TW"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S</a:t>
              </a: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DI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16" name="文字方塊 115"/>
            <p:cNvSpPr txBox="1"/>
            <p:nvPr/>
          </p:nvSpPr>
          <p:spPr>
            <a:xfrm>
              <a:off x="2106681" y="3229660"/>
              <a:ext cx="544848" cy="284414"/>
            </a:xfrm>
            <a:prstGeom prst="rect">
              <a:avLst/>
            </a:prstGeom>
            <a:noFill/>
          </p:spPr>
          <p:txBody>
            <a:bodyPr wrap="square" rtlCol="0">
              <a:spAutoFit/>
            </a:bodyPr>
            <a:lstStyle/>
            <a:p>
              <a:pPr algn="ctr"/>
              <a:r>
                <a:rPr lang="en-US" altLang="zh-TW"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S</a:t>
              </a: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DI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117" name="Picture 6" descr="C:\Users\Isaac.Chen\Desktop\Img source\圖片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848" y="4010528"/>
              <a:ext cx="777986" cy="60917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2860" y="1140152"/>
              <a:ext cx="739620" cy="368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9" name="直線接點 118"/>
            <p:cNvCxnSpPr/>
            <p:nvPr/>
          </p:nvCxnSpPr>
          <p:spPr>
            <a:xfrm flipH="1" flipV="1">
              <a:off x="7519566" y="1422004"/>
              <a:ext cx="549391" cy="1282"/>
            </a:xfrm>
            <a:prstGeom prst="line">
              <a:avLst/>
            </a:prstGeom>
            <a:ln>
              <a:solidFill>
                <a:schemeClr val="bg1">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0" name="文字方塊 119"/>
            <p:cNvSpPr txBox="1"/>
            <p:nvPr/>
          </p:nvSpPr>
          <p:spPr>
            <a:xfrm>
              <a:off x="6037065" y="2237110"/>
              <a:ext cx="827830" cy="284414"/>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Ethernet</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21" name="文字方塊 120"/>
            <p:cNvSpPr txBox="1"/>
            <p:nvPr/>
          </p:nvSpPr>
          <p:spPr>
            <a:xfrm>
              <a:off x="6084167" y="2974983"/>
              <a:ext cx="775553" cy="284414"/>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Ethernet</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22" name="文字方塊 121"/>
            <p:cNvSpPr txBox="1"/>
            <p:nvPr/>
          </p:nvSpPr>
          <p:spPr>
            <a:xfrm>
              <a:off x="6084167" y="3758366"/>
              <a:ext cx="740938" cy="284414"/>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Ethernet</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23" name="文字方塊 122"/>
            <p:cNvSpPr txBox="1"/>
            <p:nvPr/>
          </p:nvSpPr>
          <p:spPr>
            <a:xfrm>
              <a:off x="7406668" y="1379830"/>
              <a:ext cx="809405" cy="284414"/>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Ethernet</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24" name="文字方塊 123"/>
            <p:cNvSpPr txBox="1"/>
            <p:nvPr/>
          </p:nvSpPr>
          <p:spPr>
            <a:xfrm>
              <a:off x="7884369" y="1492210"/>
              <a:ext cx="1255446" cy="437560"/>
            </a:xfrm>
            <a:prstGeom prst="rect">
              <a:avLst/>
            </a:prstGeom>
            <a:noFill/>
          </p:spPr>
          <p:txBody>
            <a:bodyPr wrap="square" rtlCol="0">
              <a:spAutoFit/>
            </a:bodyPr>
            <a:lstStyle/>
            <a:p>
              <a:pPr algn="ctr"/>
              <a:r>
                <a:rPr lang="en-US" altLang="zh-TW" sz="7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Camera Controller</a:t>
              </a:r>
              <a:endParaRPr lang="zh-TW" altLang="en-US" sz="7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125" name="直線接點 124"/>
            <p:cNvCxnSpPr/>
            <p:nvPr/>
          </p:nvCxnSpPr>
          <p:spPr>
            <a:xfrm>
              <a:off x="4499992" y="2075816"/>
              <a:ext cx="648072" cy="0"/>
            </a:xfrm>
            <a:prstGeom prst="line">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直線接點 125"/>
            <p:cNvCxnSpPr/>
            <p:nvPr/>
          </p:nvCxnSpPr>
          <p:spPr>
            <a:xfrm>
              <a:off x="4215309" y="1616016"/>
              <a:ext cx="0" cy="336651"/>
            </a:xfrm>
            <a:prstGeom prst="line">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直線接點 126"/>
            <p:cNvCxnSpPr/>
            <p:nvPr/>
          </p:nvCxnSpPr>
          <p:spPr>
            <a:xfrm>
              <a:off x="4209579" y="1621360"/>
              <a:ext cx="936104" cy="0"/>
            </a:xfrm>
            <a:prstGeom prst="line">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直線接點 127"/>
            <p:cNvCxnSpPr/>
            <p:nvPr/>
          </p:nvCxnSpPr>
          <p:spPr>
            <a:xfrm flipV="1">
              <a:off x="4215309" y="2283719"/>
              <a:ext cx="0" cy="465134"/>
            </a:xfrm>
            <a:prstGeom prst="line">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直線接點 128"/>
            <p:cNvCxnSpPr/>
            <p:nvPr/>
          </p:nvCxnSpPr>
          <p:spPr>
            <a:xfrm>
              <a:off x="4209579" y="2748853"/>
              <a:ext cx="936104" cy="0"/>
            </a:xfrm>
            <a:prstGeom prst="line">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直線接點 129"/>
            <p:cNvCxnSpPr/>
            <p:nvPr/>
          </p:nvCxnSpPr>
          <p:spPr>
            <a:xfrm flipV="1">
              <a:off x="4067944" y="2283719"/>
              <a:ext cx="0" cy="1224135"/>
            </a:xfrm>
            <a:prstGeom prst="line">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直線接點 130"/>
            <p:cNvCxnSpPr/>
            <p:nvPr/>
          </p:nvCxnSpPr>
          <p:spPr>
            <a:xfrm>
              <a:off x="4065563" y="3507854"/>
              <a:ext cx="1096404" cy="0"/>
            </a:xfrm>
            <a:prstGeom prst="line">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2" name="文字方塊 131"/>
            <p:cNvSpPr txBox="1"/>
            <p:nvPr/>
          </p:nvSpPr>
          <p:spPr>
            <a:xfrm>
              <a:off x="4551604" y="1410450"/>
              <a:ext cx="544848" cy="284414"/>
            </a:xfrm>
            <a:prstGeom prst="rect">
              <a:avLst/>
            </a:prstGeom>
            <a:noFill/>
          </p:spPr>
          <p:txBody>
            <a:bodyPr wrap="square" rtlCol="0">
              <a:spAutoFit/>
            </a:bodyPr>
            <a:lstStyle/>
            <a:p>
              <a:pPr algn="ctr"/>
              <a:r>
                <a:rPr lang="en-US" altLang="zh-TW"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S</a:t>
              </a: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DI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33" name="文字方塊 132"/>
            <p:cNvSpPr txBox="1"/>
            <p:nvPr/>
          </p:nvSpPr>
          <p:spPr>
            <a:xfrm>
              <a:off x="4551604" y="1872002"/>
              <a:ext cx="544848" cy="284414"/>
            </a:xfrm>
            <a:prstGeom prst="rect">
              <a:avLst/>
            </a:prstGeom>
            <a:noFill/>
          </p:spPr>
          <p:txBody>
            <a:bodyPr wrap="square" rtlCol="0">
              <a:spAutoFit/>
            </a:bodyPr>
            <a:lstStyle/>
            <a:p>
              <a:pPr algn="ctr"/>
              <a:r>
                <a:rPr lang="en-US" altLang="zh-TW"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S</a:t>
              </a: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DI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34" name="文字方塊 133"/>
            <p:cNvSpPr txBox="1"/>
            <p:nvPr/>
          </p:nvSpPr>
          <p:spPr>
            <a:xfrm>
              <a:off x="4551604" y="2537345"/>
              <a:ext cx="544848" cy="284414"/>
            </a:xfrm>
            <a:prstGeom prst="rect">
              <a:avLst/>
            </a:prstGeom>
            <a:noFill/>
          </p:spPr>
          <p:txBody>
            <a:bodyPr wrap="square" rtlCol="0">
              <a:spAutoFit/>
            </a:bodyPr>
            <a:lstStyle/>
            <a:p>
              <a:pPr algn="ctr"/>
              <a:r>
                <a:rPr lang="en-US" altLang="zh-TW"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S</a:t>
              </a: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DI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35" name="文字方塊 134"/>
            <p:cNvSpPr txBox="1"/>
            <p:nvPr/>
          </p:nvSpPr>
          <p:spPr>
            <a:xfrm>
              <a:off x="4551604" y="3299821"/>
              <a:ext cx="544848" cy="284414"/>
            </a:xfrm>
            <a:prstGeom prst="rect">
              <a:avLst/>
            </a:prstGeom>
            <a:noFill/>
          </p:spPr>
          <p:txBody>
            <a:bodyPr wrap="square" rtlCol="0">
              <a:spAutoFit/>
            </a:bodyPr>
            <a:lstStyle/>
            <a:p>
              <a:pPr algn="ctr"/>
              <a:r>
                <a:rPr lang="en-US" altLang="zh-TW"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S</a:t>
              </a:r>
              <a:r>
                <a:rPr lang="en-US" altLang="zh-TW" sz="7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DI</a:t>
              </a:r>
              <a:endParaRPr lang="zh-TW" altLang="en-US" sz="7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36" name="文字方塊 135"/>
            <p:cNvSpPr txBox="1"/>
            <p:nvPr/>
          </p:nvSpPr>
          <p:spPr>
            <a:xfrm>
              <a:off x="3131840" y="1554162"/>
              <a:ext cx="953313" cy="437560"/>
            </a:xfrm>
            <a:prstGeom prst="rect">
              <a:avLst/>
            </a:prstGeom>
            <a:noFill/>
          </p:spPr>
          <p:txBody>
            <a:bodyPr wrap="square" rtlCol="0">
              <a:spAutoFit/>
            </a:bodyPr>
            <a:lstStyle/>
            <a:p>
              <a:pPr algn="ctr"/>
              <a:r>
                <a:rPr lang="en-US" altLang="zh-TW" sz="7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Video Switcher</a:t>
              </a:r>
              <a:endParaRPr lang="zh-TW" altLang="en-US" sz="7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137" name="Picture 7" descr="C:\Users\Isaac.Chen\Desktop\Img source\poe-icon-2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4075" y="2138697"/>
              <a:ext cx="1170489" cy="313857"/>
            </a:xfrm>
            <a:prstGeom prst="rect">
              <a:avLst/>
            </a:prstGeom>
            <a:noFill/>
            <a:extLst>
              <a:ext uri="{909E8E84-426E-40DD-AFC4-6F175D3DCCD1}">
                <a14:hiddenFill xmlns:a14="http://schemas.microsoft.com/office/drawing/2010/main">
                  <a:solidFill>
                    <a:srgbClr val="FFFFFF"/>
                  </a:solidFill>
                </a14:hiddenFill>
              </a:ext>
            </a:extLst>
          </p:spPr>
        </p:pic>
        <p:sp>
          <p:nvSpPr>
            <p:cNvPr id="138" name="文字方塊 137"/>
            <p:cNvSpPr txBox="1"/>
            <p:nvPr/>
          </p:nvSpPr>
          <p:spPr>
            <a:xfrm>
              <a:off x="7646151" y="2184030"/>
              <a:ext cx="1189205" cy="284414"/>
            </a:xfrm>
            <a:prstGeom prst="rect">
              <a:avLst/>
            </a:prstGeom>
            <a:noFill/>
          </p:spPr>
          <p:txBody>
            <a:bodyPr wrap="square" rtlCol="0">
              <a:spAutoFit/>
            </a:bodyPr>
            <a:lstStyle/>
            <a:p>
              <a:pPr algn="ctr"/>
              <a:r>
                <a:rPr lang="en-US" altLang="zh-TW" sz="700" dirty="0" err="1"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PoE</a:t>
              </a:r>
              <a:r>
                <a:rPr lang="en-US" altLang="zh-TW" sz="7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 Switch</a:t>
              </a:r>
              <a:endParaRPr lang="zh-TW" altLang="en-US" sz="7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139" name="直線接點 138"/>
            <p:cNvCxnSpPr/>
            <p:nvPr/>
          </p:nvCxnSpPr>
          <p:spPr>
            <a:xfrm flipV="1">
              <a:off x="7668345" y="2494089"/>
              <a:ext cx="0" cy="628016"/>
            </a:xfrm>
            <a:prstGeom prst="line">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0" name="直線接點 139"/>
            <p:cNvCxnSpPr/>
            <p:nvPr/>
          </p:nvCxnSpPr>
          <p:spPr>
            <a:xfrm flipH="1">
              <a:off x="7665964" y="3122104"/>
              <a:ext cx="360039" cy="0"/>
            </a:xfrm>
            <a:prstGeom prst="line">
              <a:avLst/>
            </a:prstGeom>
            <a:ln>
              <a:solidFill>
                <a:schemeClr val="bg1">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文字方塊 140"/>
            <p:cNvSpPr txBox="1"/>
            <p:nvPr/>
          </p:nvSpPr>
          <p:spPr>
            <a:xfrm>
              <a:off x="7293628" y="3075806"/>
              <a:ext cx="761429" cy="284414"/>
            </a:xfrm>
            <a:prstGeom prst="rect">
              <a:avLst/>
            </a:prstGeom>
            <a:noFill/>
          </p:spPr>
          <p:txBody>
            <a:bodyPr wrap="square" rtlCol="0">
              <a:spAutoFit/>
            </a:bodyPr>
            <a:lstStyle/>
            <a:p>
              <a:pPr algn="ctr"/>
              <a:r>
                <a:rPr lang="en-US" altLang="zh-TW" sz="700" dirty="0" smtClean="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Ethernet</a:t>
              </a:r>
              <a:endParaRPr lang="zh-TW" altLang="en-US" sz="700" dirty="0">
                <a:solidFill>
                  <a:schemeClr val="bg1">
                    <a:lumMod val="5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42" name="文字方塊 141"/>
            <p:cNvSpPr txBox="1"/>
            <p:nvPr/>
          </p:nvSpPr>
          <p:spPr>
            <a:xfrm>
              <a:off x="8020975" y="3172720"/>
              <a:ext cx="1118505" cy="437560"/>
            </a:xfrm>
            <a:prstGeom prst="rect">
              <a:avLst/>
            </a:prstGeom>
            <a:noFill/>
          </p:spPr>
          <p:txBody>
            <a:bodyPr wrap="square" rtlCol="0">
              <a:spAutoFit/>
            </a:bodyPr>
            <a:lstStyle/>
            <a:p>
              <a:pPr algn="ctr"/>
              <a:r>
                <a:rPr lang="en-US" altLang="zh-TW" sz="7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Network Device</a:t>
              </a:r>
              <a:endParaRPr lang="zh-TW" altLang="en-US" sz="7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143" name="Picture 9" descr="C:\Users\Isaac.Chen\Desktop\Img source\Logo\FB.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0114" y="4127207"/>
              <a:ext cx="365412" cy="365412"/>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0" descr="C:\Users\Isaac.Chen\Desktop\Img source\Logo\YOUTUB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7719" y="4133534"/>
              <a:ext cx="864039" cy="363166"/>
            </a:xfrm>
            <a:prstGeom prst="rect">
              <a:avLst/>
            </a:prstGeom>
            <a:noFill/>
            <a:extLst>
              <a:ext uri="{909E8E84-426E-40DD-AFC4-6F175D3DCCD1}">
                <a14:hiddenFill xmlns:a14="http://schemas.microsoft.com/office/drawing/2010/main">
                  <a:solidFill>
                    <a:srgbClr val="FFFFFF"/>
                  </a:solidFill>
                </a14:hiddenFill>
              </a:ext>
            </a:extLst>
          </p:spPr>
        </p:pic>
        <p:cxnSp>
          <p:nvCxnSpPr>
            <p:cNvPr id="145" name="直線接點 144"/>
            <p:cNvCxnSpPr/>
            <p:nvPr/>
          </p:nvCxnSpPr>
          <p:spPr>
            <a:xfrm>
              <a:off x="3579050" y="2283718"/>
              <a:ext cx="6895" cy="1656184"/>
            </a:xfrm>
            <a:prstGeom prst="line">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6" name="直線接點 145"/>
            <p:cNvCxnSpPr/>
            <p:nvPr/>
          </p:nvCxnSpPr>
          <p:spPr>
            <a:xfrm flipV="1">
              <a:off x="8152860" y="3272306"/>
              <a:ext cx="4613" cy="1071332"/>
            </a:xfrm>
            <a:prstGeom prst="line">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7" name="直線接點 146"/>
            <p:cNvCxnSpPr/>
            <p:nvPr/>
          </p:nvCxnSpPr>
          <p:spPr>
            <a:xfrm>
              <a:off x="7524328" y="1420905"/>
              <a:ext cx="0" cy="717792"/>
            </a:xfrm>
            <a:prstGeom prst="line">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8" name="文字方塊 147"/>
            <p:cNvSpPr txBox="1"/>
            <p:nvPr/>
          </p:nvSpPr>
          <p:spPr>
            <a:xfrm>
              <a:off x="2995908" y="4600866"/>
              <a:ext cx="1118505" cy="284414"/>
            </a:xfrm>
            <a:prstGeom prst="rect">
              <a:avLst/>
            </a:prstGeom>
            <a:noFill/>
          </p:spPr>
          <p:txBody>
            <a:bodyPr wrap="square" rtlCol="0">
              <a:spAutoFit/>
            </a:bodyPr>
            <a:lstStyle/>
            <a:p>
              <a:pPr algn="ctr"/>
              <a:r>
                <a:rPr lang="en-US" altLang="zh-TW" sz="7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PC</a:t>
              </a:r>
              <a:endParaRPr lang="zh-TW" altLang="en-US" sz="7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spTree>
    <p:extLst>
      <p:ext uri="{BB962C8B-B14F-4D97-AF65-F5344CB8AC3E}">
        <p14:creationId xmlns:p14="http://schemas.microsoft.com/office/powerpoint/2010/main" val="891388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5400000">
            <a:off x="2016053" y="139873"/>
            <a:ext cx="245297" cy="25805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 y="0"/>
            <a:ext cx="49059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93463" y="361152"/>
            <a:ext cx="4507408" cy="846386"/>
          </a:xfrm>
          <a:prstGeom prst="rect">
            <a:avLst/>
          </a:prstGeom>
        </p:spPr>
        <p:txBody>
          <a:bodyPr wrap="square">
            <a:spAutoFit/>
          </a:bodyPr>
          <a:lstStyle/>
          <a:p>
            <a:pPr>
              <a:spcAft>
                <a:spcPts val="600"/>
              </a:spcAft>
              <a:defRPr/>
            </a:pPr>
            <a:r>
              <a:rPr lang="en-US" altLang="zh-CN" sz="2000" b="1" dirty="0" err="1">
                <a:solidFill>
                  <a:srgbClr val="0070C0"/>
                </a:solidFill>
                <a:latin typeface="Arial" pitchFamily="34" charset="0"/>
                <a:cs typeface="Arial" pitchFamily="34" charset="0"/>
              </a:rPr>
              <a:t>Xinzhuang</a:t>
            </a:r>
            <a:r>
              <a:rPr lang="en-US" altLang="zh-CN" sz="2000" b="1" dirty="0">
                <a:solidFill>
                  <a:srgbClr val="0070C0"/>
                </a:solidFill>
                <a:latin typeface="Arial" pitchFamily="34" charset="0"/>
                <a:cs typeface="Arial" pitchFamily="34" charset="0"/>
              </a:rPr>
              <a:t> Baseball </a:t>
            </a:r>
            <a:r>
              <a:rPr lang="en-US" altLang="zh-CN" sz="2000" b="1" dirty="0" smtClean="0">
                <a:solidFill>
                  <a:srgbClr val="0070C0"/>
                </a:solidFill>
                <a:latin typeface="Arial" pitchFamily="34" charset="0"/>
                <a:cs typeface="Arial" pitchFamily="34" charset="0"/>
              </a:rPr>
              <a:t>Stadium</a:t>
            </a:r>
          </a:p>
          <a:p>
            <a:pPr>
              <a:spcAft>
                <a:spcPts val="600"/>
              </a:spcAft>
              <a:defRPr/>
            </a:pPr>
            <a:r>
              <a:rPr lang="en-US" altLang="zh-TW" sz="2400" b="1" dirty="0" smtClean="0">
                <a:solidFill>
                  <a:srgbClr val="0070C0"/>
                </a:solidFill>
                <a:latin typeface="Arial" pitchFamily="34" charset="0"/>
                <a:cs typeface="Arial" pitchFamily="34" charset="0"/>
              </a:rPr>
              <a:t>Taiwan</a:t>
            </a:r>
            <a:endParaRPr lang="zh-CN" altLang="en-US" sz="2400" b="1" dirty="0">
              <a:solidFill>
                <a:srgbClr val="0070C0"/>
              </a:solidFill>
              <a:latin typeface="Arial" pitchFamily="34" charset="0"/>
              <a:cs typeface="Arial" pitchFamily="34" charset="0"/>
            </a:endParaRPr>
          </a:p>
        </p:txBody>
      </p:sp>
      <p:sp>
        <p:nvSpPr>
          <p:cNvPr id="9" name="矩形 8"/>
          <p:cNvSpPr/>
          <p:nvPr/>
        </p:nvSpPr>
        <p:spPr>
          <a:xfrm>
            <a:off x="848405" y="1314296"/>
            <a:ext cx="2994347" cy="246221"/>
          </a:xfrm>
          <a:prstGeom prst="rect">
            <a:avLst/>
          </a:prstGeom>
        </p:spPr>
        <p:txBody>
          <a:bodyPr wrap="square">
            <a:spAutoFit/>
          </a:bodyPr>
          <a:lstStyle/>
          <a:p>
            <a:r>
              <a:rPr lang="en-US" altLang="zh-TW" sz="1000" dirty="0" smtClean="0">
                <a:solidFill>
                  <a:schemeClr val="bg1"/>
                </a:solidFill>
                <a:latin typeface="Arial" pitchFamily="34" charset="0"/>
                <a:cs typeface="Arial" pitchFamily="34" charset="0"/>
              </a:rPr>
              <a:t>Product: </a:t>
            </a:r>
            <a:r>
              <a:rPr lang="en-US" altLang="zh-TW" sz="1000" dirty="0">
                <a:solidFill>
                  <a:schemeClr val="bg1"/>
                </a:solidFill>
                <a:latin typeface="Arial" pitchFamily="34" charset="0"/>
                <a:cs typeface="Arial" pitchFamily="34" charset="0"/>
              </a:rPr>
              <a:t>VC-A70H, VS-KB30</a:t>
            </a:r>
            <a:endParaRPr lang="en-US" sz="1000" dirty="0">
              <a:solidFill>
                <a:schemeClr val="bg1"/>
              </a:solidFill>
              <a:latin typeface="Arial" pitchFamily="34" charset="0"/>
              <a:cs typeface="Arial" pitchFamily="34" charset="0"/>
            </a:endParaRPr>
          </a:p>
        </p:txBody>
      </p:sp>
      <p:sp>
        <p:nvSpPr>
          <p:cNvPr id="11" name="矩形 10"/>
          <p:cNvSpPr/>
          <p:nvPr/>
        </p:nvSpPr>
        <p:spPr>
          <a:xfrm rot="16200000">
            <a:off x="-555767" y="965300"/>
            <a:ext cx="1577627" cy="369332"/>
          </a:xfrm>
          <a:prstGeom prst="rect">
            <a:avLst/>
          </a:prstGeom>
        </p:spPr>
        <p:txBody>
          <a:bodyPr wrap="square">
            <a:spAutoFit/>
          </a:bodyPr>
          <a:lstStyle/>
          <a:p>
            <a:pPr algn="r">
              <a:defRPr/>
            </a:pPr>
            <a:r>
              <a:rPr lang="en-US" altLang="zh-TW" sz="900" b="1" dirty="0" smtClean="0">
                <a:solidFill>
                  <a:schemeClr val="bg1"/>
                </a:solidFill>
                <a:latin typeface="+mj-lt"/>
                <a:ea typeface="Arial Unicode MS" panose="020B0604020202020204" pitchFamily="34" charset="-120"/>
                <a:cs typeface="Arial Unicode MS" panose="020B0604020202020204" pitchFamily="34" charset="-120"/>
              </a:rPr>
              <a:t>Success Stories</a:t>
            </a:r>
            <a:endParaRPr lang="en-US" altLang="zh-TW" sz="900" b="1" dirty="0">
              <a:solidFill>
                <a:schemeClr val="bg1"/>
              </a:solidFill>
              <a:latin typeface="+mj-lt"/>
              <a:ea typeface="Arial Unicode MS" panose="020B0604020202020204" pitchFamily="34" charset="-120"/>
              <a:cs typeface="Arial Unicode MS" panose="020B0604020202020204" pitchFamily="34" charset="-120"/>
            </a:endParaRPr>
          </a:p>
          <a:p>
            <a:pPr algn="r">
              <a:defRPr/>
            </a:pPr>
            <a:r>
              <a:rPr lang="en-US" altLang="zh-TW" sz="900" dirty="0" smtClean="0">
                <a:solidFill>
                  <a:schemeClr val="bg1"/>
                </a:solidFill>
              </a:rPr>
              <a:t>Broadcasting</a:t>
            </a:r>
            <a:endParaRPr lang="en-US" altLang="zh-TW" sz="900" dirty="0">
              <a:solidFill>
                <a:schemeClr val="bg1"/>
              </a:solidFill>
            </a:endParaRPr>
          </a:p>
        </p:txBody>
      </p:sp>
      <p:sp>
        <p:nvSpPr>
          <p:cNvPr id="15" name="內容版面配置區 2"/>
          <p:cNvSpPr txBox="1">
            <a:spLocks/>
          </p:cNvSpPr>
          <p:nvPr/>
        </p:nvSpPr>
        <p:spPr bwMode="auto">
          <a:xfrm>
            <a:off x="793463" y="1668192"/>
            <a:ext cx="2910519" cy="11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83" tIns="30242" rIns="60483" bIns="30242">
            <a:noAutofit/>
          </a:bodyPr>
          <a:lstStyle>
            <a:lvl1pPr marL="257175" indent="-257175" algn="l" rtl="0" eaLnBrk="0" fontAlgn="base" hangingPunct="0">
              <a:spcBef>
                <a:spcPct val="20000"/>
              </a:spcBef>
              <a:spcAft>
                <a:spcPct val="0"/>
              </a:spcAft>
              <a:buClr>
                <a:srgbClr val="558ED5"/>
              </a:buClr>
              <a:buSzPct val="70000"/>
              <a:buFont typeface="Wingdings" panose="05000000000000000000" pitchFamily="2" charset="2"/>
              <a:buChar char="n"/>
              <a:defRPr kumimoji="1" sz="1800" kern="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kumimoji="1" sz="15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kumimoji="1" sz="14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12001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1543050" indent="-171450" algn="l" rtl="0" eaLnBrk="0" fontAlgn="base" hangingPunct="0">
              <a:spcBef>
                <a:spcPct val="20000"/>
              </a:spcBef>
              <a:spcAft>
                <a:spcPct val="0"/>
              </a:spcAft>
              <a:buFont typeface="Arial" panose="020B0604020202020204" pitchFamily="34" charset="0"/>
              <a:buChar char="»"/>
              <a:defRPr kumimoji="1" sz="1200" kern="12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gn="just">
              <a:lnSpc>
                <a:spcPct val="150000"/>
              </a:lnSpc>
              <a:spcBef>
                <a:spcPts val="0"/>
              </a:spcBef>
              <a:spcAft>
                <a:spcPts val="529"/>
              </a:spcAft>
              <a:buClr>
                <a:srgbClr val="558ED5"/>
              </a:buClr>
              <a:buSzPct val="70000"/>
              <a:buNone/>
              <a:defRPr/>
            </a:pPr>
            <a:r>
              <a:rPr lang="en-US" altLang="zh-CN" sz="700" dirty="0">
                <a:solidFill>
                  <a:schemeClr val="tx1"/>
                </a:solidFill>
                <a:latin typeface="Arial" charset="0"/>
                <a:cs typeface="Arial" charset="0"/>
              </a:rPr>
              <a:t>VC-A70H are used to capture broadcasting room, cheerleaders, fans reaction, and baseball field, especially first base cases with 4K Ultra high definition video. </a:t>
            </a:r>
          </a:p>
          <a:p>
            <a:pPr marL="0" lvl="1" indent="0" algn="just">
              <a:lnSpc>
                <a:spcPct val="150000"/>
              </a:lnSpc>
              <a:spcBef>
                <a:spcPts val="0"/>
              </a:spcBef>
              <a:spcAft>
                <a:spcPts val="529"/>
              </a:spcAft>
              <a:buClr>
                <a:srgbClr val="558ED5"/>
              </a:buClr>
              <a:buSzPct val="70000"/>
              <a:buNone/>
              <a:defRPr/>
            </a:pPr>
            <a:r>
              <a:rPr lang="en-US" altLang="zh-CN" sz="700" dirty="0">
                <a:solidFill>
                  <a:schemeClr val="tx1"/>
                </a:solidFill>
                <a:latin typeface="Arial" charset="0"/>
                <a:cs typeface="Arial" charset="0"/>
              </a:rPr>
              <a:t>Camera Controller VS-KB30 is used to control Pan tilt zoom of VC-A70H, store presets in the camera, and call presets for fast switching. </a:t>
            </a:r>
          </a:p>
        </p:txBody>
      </p:sp>
      <p:cxnSp>
        <p:nvCxnSpPr>
          <p:cNvPr id="6" name="直線接點 5"/>
          <p:cNvCxnSpPr/>
          <p:nvPr/>
        </p:nvCxnSpPr>
        <p:spPr>
          <a:xfrm flipV="1">
            <a:off x="165922" y="1710772"/>
            <a:ext cx="0" cy="34554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2047"/>
          <p:cNvSpPr>
            <a:spLocks noChangeArrowheads="1"/>
          </p:cNvSpPr>
          <p:nvPr/>
        </p:nvSpPr>
        <p:spPr bwMode="auto">
          <a:xfrm>
            <a:off x="4303435" y="3119426"/>
            <a:ext cx="1961322" cy="118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50" tIns="40325" rIns="80650" bIns="40325">
            <a:spAutoFit/>
          </a:bodyPr>
          <a:lstStyle/>
          <a:p>
            <a:r>
              <a:rPr lang="en-US" altLang="zh-TW" sz="800" i="1" dirty="0">
                <a:solidFill>
                  <a:schemeClr val="accent5"/>
                </a:solidFill>
              </a:rPr>
              <a:t>“4K Ultra HD video quality is exactly what KBRO TV looking </a:t>
            </a:r>
            <a:r>
              <a:rPr lang="en-US" altLang="zh-TW" sz="800" i="1" dirty="0" smtClean="0">
                <a:solidFill>
                  <a:schemeClr val="accent5"/>
                </a:solidFill>
              </a:rPr>
              <a:t>for. Preset </a:t>
            </a:r>
            <a:r>
              <a:rPr lang="en-US" altLang="zh-TW" sz="800" i="1" dirty="0">
                <a:solidFill>
                  <a:schemeClr val="accent5"/>
                </a:solidFill>
              </a:rPr>
              <a:t>function allows me to fast switch to the scene I need, and joystick is very easy and smooth to control multiple cameras just by one </a:t>
            </a:r>
            <a:r>
              <a:rPr lang="en-US" altLang="zh-TW" sz="800" i="1" dirty="0" smtClean="0">
                <a:solidFill>
                  <a:schemeClr val="accent5"/>
                </a:solidFill>
              </a:rPr>
              <a:t>machine.”</a:t>
            </a:r>
            <a:endParaRPr lang="en-US" altLang="zh-TW" sz="800" i="1" dirty="0">
              <a:solidFill>
                <a:schemeClr val="accent5"/>
              </a:solidFill>
            </a:endParaRPr>
          </a:p>
          <a:p>
            <a:endParaRPr lang="en-US" altLang="zh-TW" sz="800" i="1" dirty="0" smtClean="0">
              <a:solidFill>
                <a:schemeClr val="accent5"/>
              </a:solidFill>
            </a:endParaRPr>
          </a:p>
          <a:p>
            <a:r>
              <a:rPr lang="en-US" altLang="zh-CN" sz="800" b="1" dirty="0">
                <a:solidFill>
                  <a:schemeClr val="accent5"/>
                </a:solidFill>
              </a:rPr>
              <a:t>Mr. Qian</a:t>
            </a:r>
          </a:p>
          <a:p>
            <a:r>
              <a:rPr lang="en-US" altLang="zh-CN" sz="800" b="1" dirty="0">
                <a:solidFill>
                  <a:schemeClr val="accent5"/>
                </a:solidFill>
              </a:rPr>
              <a:t>Broadcasting director at KBRO TV </a:t>
            </a:r>
          </a:p>
        </p:txBody>
      </p:sp>
      <p:pic>
        <p:nvPicPr>
          <p:cNvPr id="16" name="Picture 2" descr="Image result for æ°èæ£çå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404" y="3328211"/>
            <a:ext cx="2808780" cy="15690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Isaac.Chen\Desktop\Sucessful story\CaseStudy\Eric003\新莊棒球場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0"/>
          <a:stretch/>
        </p:blipFill>
        <p:spPr bwMode="auto">
          <a:xfrm>
            <a:off x="4395247" y="985500"/>
            <a:ext cx="1811247" cy="13653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Isaac.Chen\Desktop\Sucessful story\CaseStudy\Eric003\2019-08-06 09_45_06-新莊棒球場Case Study.mp4 - PotPlay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8371" y="985500"/>
            <a:ext cx="2454709" cy="13807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Isaac.Chen\Desktop\Sucessful story\CaseStudy\Eric003\2019-08-06 10_23_34-新莊棒球場Case Study.mp4 - PotPlay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4578" y="2975232"/>
            <a:ext cx="2448502" cy="13772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umens VS-KB30 IP Camera Controller with Joystick"/>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958" t="18666" r="9042" b="17778"/>
          <a:stretch/>
        </p:blipFill>
        <p:spPr bwMode="auto">
          <a:xfrm>
            <a:off x="3070195" y="2800364"/>
            <a:ext cx="1193800" cy="6939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umens VC-A71P 4K 60fps IP PTZ Camer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6068" y="2635559"/>
            <a:ext cx="1290311" cy="967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699986"/>
      </p:ext>
    </p:extLst>
  </p:cSld>
  <p:clrMapOvr>
    <a:masterClrMapping/>
  </p:clrMapOvr>
  <p:timing>
    <p:tnLst>
      <p:par>
        <p:cTn id="1" dur="indefinite" restart="never" nodeType="tmRoot"/>
      </p:par>
    </p:tnLst>
  </p:timing>
</p:sld>
</file>

<file path=ppt/theme/theme1.xml><?xml version="1.0" encoding="utf-8"?>
<a:theme xmlns:a="http://schemas.openxmlformats.org/drawingml/2006/main" name="Lumens Internal template 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umens">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1765</TotalTime>
  <Words>1511</Words>
  <Application>Microsoft Office PowerPoint</Application>
  <PresentationFormat>如螢幕大小 (16:9)</PresentationFormat>
  <Paragraphs>193</Paragraphs>
  <Slides>14</Slides>
  <Notes>0</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14</vt:i4>
      </vt:variant>
    </vt:vector>
  </HeadingPairs>
  <TitlesOfParts>
    <vt:vector size="23" baseType="lpstr">
      <vt:lpstr>Arial Unicode MS</vt:lpstr>
      <vt:lpstr>Noto Sans Arabic Cond ExtLt</vt:lpstr>
      <vt:lpstr>Noto Sans Sinhala ExtCond Thin</vt:lpstr>
      <vt:lpstr>微軟正黑體</vt:lpstr>
      <vt:lpstr>新細明體</vt:lpstr>
      <vt:lpstr>Arial</vt:lpstr>
      <vt:lpstr>Calibri</vt:lpstr>
      <vt:lpstr>Segoe UI Black</vt:lpstr>
      <vt:lpstr>Lumens Internal template A</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Pegatron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test</dc:creator>
  <cp:lastModifiedBy>Ting.Chang( 張丁方)</cp:lastModifiedBy>
  <cp:revision>131</cp:revision>
  <dcterms:created xsi:type="dcterms:W3CDTF">2020-04-16T03:38:41Z</dcterms:created>
  <dcterms:modified xsi:type="dcterms:W3CDTF">2022-12-08T10:06:43Z</dcterms:modified>
</cp:coreProperties>
</file>